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9"/>
  </p:notesMasterIdLst>
  <p:sldIdLst>
    <p:sldId id="466" r:id="rId2"/>
    <p:sldId id="256" r:id="rId3"/>
    <p:sldId id="258" r:id="rId4"/>
    <p:sldId id="319" r:id="rId5"/>
    <p:sldId id="302" r:id="rId6"/>
    <p:sldId id="323" r:id="rId7"/>
    <p:sldId id="320" r:id="rId8"/>
    <p:sldId id="364" r:id="rId9"/>
    <p:sldId id="321" r:id="rId10"/>
    <p:sldId id="326" r:id="rId11"/>
    <p:sldId id="325" r:id="rId12"/>
    <p:sldId id="324" r:id="rId13"/>
    <p:sldId id="328" r:id="rId14"/>
    <p:sldId id="327" r:id="rId15"/>
    <p:sldId id="329" r:id="rId16"/>
    <p:sldId id="330" r:id="rId17"/>
    <p:sldId id="333" r:id="rId18"/>
    <p:sldId id="332" r:id="rId19"/>
    <p:sldId id="341" r:id="rId20"/>
    <p:sldId id="340" r:id="rId21"/>
    <p:sldId id="339" r:id="rId22"/>
    <p:sldId id="338" r:id="rId23"/>
    <p:sldId id="337" r:id="rId24"/>
    <p:sldId id="336" r:id="rId25"/>
    <p:sldId id="334" r:id="rId26"/>
    <p:sldId id="335" r:id="rId27"/>
    <p:sldId id="347" r:id="rId28"/>
    <p:sldId id="349" r:id="rId29"/>
    <p:sldId id="348" r:id="rId30"/>
    <p:sldId id="345" r:id="rId31"/>
    <p:sldId id="344" r:id="rId32"/>
    <p:sldId id="343" r:id="rId33"/>
    <p:sldId id="342" r:id="rId34"/>
    <p:sldId id="353" r:id="rId35"/>
    <p:sldId id="363" r:id="rId36"/>
    <p:sldId id="350" r:id="rId37"/>
    <p:sldId id="352" r:id="rId38"/>
    <p:sldId id="351" r:id="rId39"/>
    <p:sldId id="354" r:id="rId40"/>
    <p:sldId id="355" r:id="rId41"/>
    <p:sldId id="356" r:id="rId42"/>
    <p:sldId id="357" r:id="rId43"/>
    <p:sldId id="358" r:id="rId44"/>
    <p:sldId id="359" r:id="rId45"/>
    <p:sldId id="360" r:id="rId46"/>
    <p:sldId id="362" r:id="rId47"/>
    <p:sldId id="410" r:id="rId48"/>
    <p:sldId id="365" r:id="rId49"/>
    <p:sldId id="375" r:id="rId50"/>
    <p:sldId id="366" r:id="rId51"/>
    <p:sldId id="367" r:id="rId52"/>
    <p:sldId id="368" r:id="rId53"/>
    <p:sldId id="369" r:id="rId54"/>
    <p:sldId id="370" r:id="rId55"/>
    <p:sldId id="371" r:id="rId56"/>
    <p:sldId id="372" r:id="rId57"/>
    <p:sldId id="373" r:id="rId58"/>
    <p:sldId id="374" r:id="rId59"/>
    <p:sldId id="376" r:id="rId60"/>
    <p:sldId id="377" r:id="rId61"/>
    <p:sldId id="378" r:id="rId62"/>
    <p:sldId id="379" r:id="rId63"/>
    <p:sldId id="380" r:id="rId64"/>
    <p:sldId id="381" r:id="rId65"/>
    <p:sldId id="382" r:id="rId66"/>
    <p:sldId id="383" r:id="rId67"/>
    <p:sldId id="384" r:id="rId68"/>
    <p:sldId id="385" r:id="rId69"/>
    <p:sldId id="386" r:id="rId70"/>
    <p:sldId id="387" r:id="rId71"/>
    <p:sldId id="388" r:id="rId72"/>
    <p:sldId id="389" r:id="rId73"/>
    <p:sldId id="390" r:id="rId74"/>
    <p:sldId id="391" r:id="rId75"/>
    <p:sldId id="392" r:id="rId76"/>
    <p:sldId id="393" r:id="rId77"/>
    <p:sldId id="394" r:id="rId78"/>
    <p:sldId id="395" r:id="rId79"/>
    <p:sldId id="396" r:id="rId80"/>
    <p:sldId id="397" r:id="rId81"/>
    <p:sldId id="398" r:id="rId82"/>
    <p:sldId id="399" r:id="rId83"/>
    <p:sldId id="400" r:id="rId84"/>
    <p:sldId id="401" r:id="rId85"/>
    <p:sldId id="402" r:id="rId86"/>
    <p:sldId id="403" r:id="rId87"/>
    <p:sldId id="404" r:id="rId88"/>
    <p:sldId id="405" r:id="rId89"/>
    <p:sldId id="406" r:id="rId90"/>
    <p:sldId id="407" r:id="rId91"/>
    <p:sldId id="411" r:id="rId92"/>
    <p:sldId id="414" r:id="rId93"/>
    <p:sldId id="415" r:id="rId94"/>
    <p:sldId id="416" r:id="rId95"/>
    <p:sldId id="422" r:id="rId96"/>
    <p:sldId id="421" r:id="rId97"/>
    <p:sldId id="420" r:id="rId98"/>
    <p:sldId id="419" r:id="rId99"/>
    <p:sldId id="423" r:id="rId100"/>
    <p:sldId id="431" r:id="rId101"/>
    <p:sldId id="432" r:id="rId102"/>
    <p:sldId id="424" r:id="rId103"/>
    <p:sldId id="433" r:id="rId104"/>
    <p:sldId id="434" r:id="rId105"/>
    <p:sldId id="425" r:id="rId106"/>
    <p:sldId id="435" r:id="rId107"/>
    <p:sldId id="437" r:id="rId108"/>
    <p:sldId id="438" r:id="rId109"/>
    <p:sldId id="439" r:id="rId110"/>
    <p:sldId id="426" r:id="rId111"/>
    <p:sldId id="441" r:id="rId112"/>
    <p:sldId id="442" r:id="rId113"/>
    <p:sldId id="440" r:id="rId114"/>
    <p:sldId id="443" r:id="rId115"/>
    <p:sldId id="427" r:id="rId116"/>
    <p:sldId id="444" r:id="rId117"/>
    <p:sldId id="445" r:id="rId118"/>
    <p:sldId id="446" r:id="rId119"/>
    <p:sldId id="447" r:id="rId120"/>
    <p:sldId id="448" r:id="rId121"/>
    <p:sldId id="449" r:id="rId122"/>
    <p:sldId id="450" r:id="rId123"/>
    <p:sldId id="451" r:id="rId124"/>
    <p:sldId id="452" r:id="rId125"/>
    <p:sldId id="428" r:id="rId126"/>
    <p:sldId id="453" r:id="rId127"/>
    <p:sldId id="454" r:id="rId128"/>
    <p:sldId id="456" r:id="rId129"/>
    <p:sldId id="455" r:id="rId130"/>
    <p:sldId id="457" r:id="rId131"/>
    <p:sldId id="458" r:id="rId132"/>
    <p:sldId id="459" r:id="rId133"/>
    <p:sldId id="460" r:id="rId134"/>
    <p:sldId id="461" r:id="rId135"/>
    <p:sldId id="462" r:id="rId136"/>
    <p:sldId id="463" r:id="rId137"/>
    <p:sldId id="465" r:id="rId138"/>
  </p:sldIdLst>
  <p:sldSz cx="9144000" cy="6858000" type="screen4x3"/>
  <p:notesSz cx="9144000" cy="6858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ertified Windows" initials="CW" lastIdx="2" clrIdx="0">
    <p:extLst>
      <p:ext uri="{19B8F6BF-5375-455C-9EA6-DF929625EA0E}">
        <p15:presenceInfo xmlns:p15="http://schemas.microsoft.com/office/powerpoint/2012/main" userId="Certified Window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CC3300"/>
    <a:srgbClr val="1206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93" autoAdjust="0"/>
    <p:restoredTop sz="96806" autoAdjust="0"/>
  </p:normalViewPr>
  <p:slideViewPr>
    <p:cSldViewPr>
      <p:cViewPr varScale="1">
        <p:scale>
          <a:sx n="112" d="100"/>
          <a:sy n="112" d="100"/>
        </p:scale>
        <p:origin x="840"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notesMaster" Target="notesMasters/notesMaster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viewProps" Target="view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12-27T04:48:51.973" idx="1">
    <p:pos x="5199" y="3789"/>
    <p:text>Отформатирован стиль оформления</p:text>
    <p:extLst>
      <p:ext uri="{C676402C-5697-4E1C-873F-D02D1690AC5C}">
        <p15:threadingInfo xmlns:p15="http://schemas.microsoft.com/office/powerpoint/2012/main" timeZoneBias="-180"/>
      </p:ext>
    </p:extLst>
  </p:cm>
  <p:cm authorId="1" dt="2018-12-27T05:04:15.765" idx="2">
    <p:pos x="5199" y="3925"/>
    <p:text>убраны лишние пробелы и табуляция</p:text>
    <p:extLst>
      <p:ext uri="{C676402C-5697-4E1C-873F-D02D1690AC5C}">
        <p15:threadingInfo xmlns:p15="http://schemas.microsoft.com/office/powerpoint/2012/main" timeZoneBias="-180">
          <p15:parentCm authorId="1" idx="1"/>
        </p15:threadingInfo>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2900"/>
          </a:xfrm>
          <a:prstGeom prst="rect">
            <a:avLst/>
          </a:prstGeom>
        </p:spPr>
        <p:txBody>
          <a:bodyPr vert="horz" lIns="91440" tIns="45720" rIns="91440" bIns="45720" rtlCol="0"/>
          <a:lstStyle>
            <a:lvl1pPr algn="l" eaLnBrk="1" hangingPunct="1">
              <a:defRPr sz="1200" dirty="0">
                <a:latin typeface="Arial" charset="0"/>
                <a:cs typeface="+mn-cs"/>
              </a:defRPr>
            </a:lvl1pPr>
          </a:lstStyle>
          <a:p>
            <a:pPr>
              <a:defRPr/>
            </a:pPr>
            <a:endParaRPr lang="ru-RU"/>
          </a:p>
        </p:txBody>
      </p:sp>
      <p:sp>
        <p:nvSpPr>
          <p:cNvPr id="3" name="Дата 2"/>
          <p:cNvSpPr>
            <a:spLocks noGrp="1"/>
          </p:cNvSpPr>
          <p:nvPr>
            <p:ph type="dt" idx="1"/>
          </p:nvPr>
        </p:nvSpPr>
        <p:spPr>
          <a:xfrm>
            <a:off x="5180013" y="0"/>
            <a:ext cx="3962400" cy="342900"/>
          </a:xfrm>
          <a:prstGeom prst="rect">
            <a:avLst/>
          </a:prstGeom>
        </p:spPr>
        <p:txBody>
          <a:bodyPr vert="horz" lIns="91440" tIns="45720" rIns="91440" bIns="45720" rtlCol="0"/>
          <a:lstStyle>
            <a:lvl1pPr algn="r" eaLnBrk="1" hangingPunct="1">
              <a:defRPr sz="1200">
                <a:latin typeface="Arial" charset="0"/>
                <a:cs typeface="+mn-cs"/>
              </a:defRPr>
            </a:lvl1pPr>
          </a:lstStyle>
          <a:p>
            <a:pPr>
              <a:defRPr/>
            </a:pPr>
            <a:fld id="{8BB36EBA-C3C2-4697-AEC1-28093B097E81}" type="datetimeFigureOut">
              <a:rPr lang="ru-RU"/>
              <a:pPr>
                <a:defRPr/>
              </a:pPr>
              <a:t>27.12.2018</a:t>
            </a:fld>
            <a:endParaRPr lang="ru-RU" dirty="0"/>
          </a:p>
        </p:txBody>
      </p:sp>
      <p:sp>
        <p:nvSpPr>
          <p:cNvPr id="4" name="Образ слайда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lvl="0"/>
            <a:endParaRPr lang="ru-RU" noProof="0" dirty="0" smtClean="0"/>
          </a:p>
        </p:txBody>
      </p:sp>
      <p:sp>
        <p:nvSpPr>
          <p:cNvPr id="5" name="Заметки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eaLnBrk="1" hangingPunct="1">
              <a:defRPr sz="1200" dirty="0">
                <a:latin typeface="Arial" charset="0"/>
                <a:cs typeface="+mn-cs"/>
              </a:defRPr>
            </a:lvl1pPr>
          </a:lstStyle>
          <a:p>
            <a:pPr>
              <a:defRPr/>
            </a:pPr>
            <a:endParaRPr lang="ru-RU"/>
          </a:p>
        </p:txBody>
      </p:sp>
      <p:sp>
        <p:nvSpPr>
          <p:cNvPr id="7" name="Номер слайда 6"/>
          <p:cNvSpPr>
            <a:spLocks noGrp="1"/>
          </p:cNvSpPr>
          <p:nvPr>
            <p:ph type="sldNum" sz="quarter" idx="5"/>
          </p:nvPr>
        </p:nvSpPr>
        <p:spPr>
          <a:xfrm>
            <a:off x="5180013" y="6513513"/>
            <a:ext cx="3962400" cy="3429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cs typeface="+mn-cs"/>
              </a:defRPr>
            </a:lvl1pPr>
          </a:lstStyle>
          <a:p>
            <a:pPr>
              <a:defRPr/>
            </a:pPr>
            <a:fld id="{5DA30021-E4CE-4515-8A9B-243570A91890}" type="slidenum">
              <a:rPr lang="ru-RU"/>
              <a:pPr>
                <a:defRPr/>
              </a:pPr>
              <a:t>‹#›</a:t>
            </a:fld>
            <a:endParaRPr lang="ru-RU" dirty="0"/>
          </a:p>
        </p:txBody>
      </p:sp>
    </p:spTree>
    <p:extLst>
      <p:ext uri="{BB962C8B-B14F-4D97-AF65-F5344CB8AC3E}">
        <p14:creationId xmlns:p14="http://schemas.microsoft.com/office/powerpoint/2010/main" val="21708990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p:cNvSpPr>
            <a:spLocks noGrp="1" noChangeArrowheads="1"/>
          </p:cNvSpPr>
          <p:nvPr>
            <p:ph type="sldNum" sz="quarter" idx="12"/>
          </p:nvPr>
        </p:nvSpPr>
        <p:spPr>
          <a:ln/>
        </p:spPr>
        <p:txBody>
          <a:bodyPr/>
          <a:lstStyle>
            <a:lvl1pPr>
              <a:defRPr/>
            </a:lvl1pPr>
          </a:lstStyle>
          <a:p>
            <a:pPr>
              <a:defRPr/>
            </a:pPr>
            <a:fld id="{E49EBEAF-9104-4F5B-8FC4-855E62E1DBAA}" type="slidenum">
              <a:rPr lang="ru-RU" altLang="ru-RU"/>
              <a:pPr>
                <a:defRPr/>
              </a:pPr>
              <a:t>‹#›</a:t>
            </a:fld>
            <a:endParaRPr lang="ru-RU" alt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p:cNvSpPr>
            <a:spLocks noGrp="1" noChangeArrowheads="1"/>
          </p:cNvSpPr>
          <p:nvPr>
            <p:ph type="sldNum" sz="quarter" idx="12"/>
          </p:nvPr>
        </p:nvSpPr>
        <p:spPr>
          <a:ln/>
        </p:spPr>
        <p:txBody>
          <a:bodyPr/>
          <a:lstStyle>
            <a:lvl1pPr>
              <a:defRPr/>
            </a:lvl1pPr>
          </a:lstStyle>
          <a:p>
            <a:pPr>
              <a:defRPr/>
            </a:pPr>
            <a:fld id="{0554EC29-28D1-4433-AAAC-13E335F92C4C}" type="slidenum">
              <a:rPr lang="ru-RU" altLang="ru-RU"/>
              <a:pPr>
                <a:defRPr/>
              </a:pPr>
              <a:t>‹#›</a:t>
            </a:fld>
            <a:endParaRPr lang="ru-RU" alt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p:cNvSpPr>
            <a:spLocks noGrp="1" noChangeArrowheads="1"/>
          </p:cNvSpPr>
          <p:nvPr>
            <p:ph type="sldNum" sz="quarter" idx="12"/>
          </p:nvPr>
        </p:nvSpPr>
        <p:spPr>
          <a:ln/>
        </p:spPr>
        <p:txBody>
          <a:bodyPr/>
          <a:lstStyle>
            <a:lvl1pPr>
              <a:defRPr/>
            </a:lvl1pPr>
          </a:lstStyle>
          <a:p>
            <a:pPr>
              <a:defRPr/>
            </a:pPr>
            <a:fld id="{F2A50D62-16C9-41F4-9B4E-D042E04EFF11}" type="slidenum">
              <a:rPr lang="ru-RU" altLang="ru-RU"/>
              <a:pPr>
                <a:defRPr/>
              </a:pPr>
              <a:t>‹#›</a:t>
            </a:fld>
            <a:endParaRPr lang="ru-RU" altLang="ru-RU"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Заголовок, 1 большой объект и 2 маленьких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quarter" idx="2"/>
          </p:nvPr>
        </p:nvSpPr>
        <p:spPr>
          <a:xfrm>
            <a:off x="4648200" y="1600200"/>
            <a:ext cx="4038600" cy="21859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Объект 4"/>
          <p:cNvSpPr>
            <a:spLocks noGrp="1"/>
          </p:cNvSpPr>
          <p:nvPr>
            <p:ph sz="quarter" idx="3"/>
          </p:nvPr>
        </p:nvSpPr>
        <p:spPr>
          <a:xfrm>
            <a:off x="4648200" y="3938588"/>
            <a:ext cx="4038600" cy="21875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7"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8" name="Rectangle 6"/>
          <p:cNvSpPr>
            <a:spLocks noGrp="1" noChangeArrowheads="1"/>
          </p:cNvSpPr>
          <p:nvPr>
            <p:ph type="sldNum" sz="quarter" idx="12"/>
          </p:nvPr>
        </p:nvSpPr>
        <p:spPr>
          <a:ln/>
        </p:spPr>
        <p:txBody>
          <a:bodyPr/>
          <a:lstStyle>
            <a:lvl1pPr>
              <a:defRPr/>
            </a:lvl1pPr>
          </a:lstStyle>
          <a:p>
            <a:pPr>
              <a:defRPr/>
            </a:pPr>
            <a:fld id="{8502CC96-5647-49F9-AB9B-53A9CE492DC6}" type="slidenum">
              <a:rPr lang="ru-RU" altLang="ru-RU"/>
              <a:pPr>
                <a:defRPr/>
              </a:pPr>
              <a:t>‹#›</a:t>
            </a:fld>
            <a:endParaRPr lang="ru-RU" altLang="ru-RU"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6"/>
          <p:cNvSpPr>
            <a:spLocks noGrp="1" noChangeArrowheads="1"/>
          </p:cNvSpPr>
          <p:nvPr>
            <p:ph type="sldNum" sz="quarter" idx="12"/>
          </p:nvPr>
        </p:nvSpPr>
        <p:spPr>
          <a:ln/>
        </p:spPr>
        <p:txBody>
          <a:bodyPr/>
          <a:lstStyle>
            <a:lvl1pPr>
              <a:defRPr/>
            </a:lvl1pPr>
          </a:lstStyle>
          <a:p>
            <a:pPr>
              <a:defRPr/>
            </a:pPr>
            <a:fld id="{4A98EF1C-F22D-4F7E-B23A-8772308B2580}" type="slidenum">
              <a:rPr lang="ru-RU" altLang="ru-RU"/>
              <a:pPr>
                <a:defRPr/>
              </a:pPr>
              <a:t>‹#›</a:t>
            </a:fld>
            <a:endParaRPr lang="ru-RU" altLang="ru-RU"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600200"/>
            <a:ext cx="8229600" cy="4525963"/>
          </a:xfrm>
        </p:spPr>
        <p:txBody>
          <a:bodyPr/>
          <a:lstStyle/>
          <a:p>
            <a:pPr lvl="0"/>
            <a:endParaRPr lang="ru-RU"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p:cNvSpPr>
            <a:spLocks noGrp="1" noChangeArrowheads="1"/>
          </p:cNvSpPr>
          <p:nvPr>
            <p:ph type="sldNum" sz="quarter" idx="12"/>
          </p:nvPr>
        </p:nvSpPr>
        <p:spPr>
          <a:ln/>
        </p:spPr>
        <p:txBody>
          <a:bodyPr/>
          <a:lstStyle>
            <a:lvl1pPr>
              <a:defRPr/>
            </a:lvl1pPr>
          </a:lstStyle>
          <a:p>
            <a:pPr>
              <a:defRPr/>
            </a:pPr>
            <a:fld id="{E2FECE23-2EBF-4303-B547-F20CCBD38E42}" type="slidenum">
              <a:rPr lang="ru-RU" altLang="ru-RU"/>
              <a:pPr>
                <a:defRPr/>
              </a:pPr>
              <a:t>‹#›</a:t>
            </a:fld>
            <a:endParaRPr lang="ru-RU" alt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p:cNvSpPr>
            <a:spLocks noGrp="1" noChangeArrowheads="1"/>
          </p:cNvSpPr>
          <p:nvPr>
            <p:ph type="sldNum" sz="quarter" idx="12"/>
          </p:nvPr>
        </p:nvSpPr>
        <p:spPr>
          <a:ln/>
        </p:spPr>
        <p:txBody>
          <a:bodyPr/>
          <a:lstStyle>
            <a:lvl1pPr>
              <a:defRPr/>
            </a:lvl1pPr>
          </a:lstStyle>
          <a:p>
            <a:pPr>
              <a:defRPr/>
            </a:pPr>
            <a:fld id="{F60C0563-E233-44B9-BAFC-A4FC34975CCD}" type="slidenum">
              <a:rPr lang="ru-RU" altLang="ru-RU"/>
              <a:pPr>
                <a:defRPr/>
              </a:pPr>
              <a:t>‹#›</a:t>
            </a:fld>
            <a:endParaRPr lang="ru-RU" alt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p:cNvSpPr>
            <a:spLocks noGrp="1" noChangeArrowheads="1"/>
          </p:cNvSpPr>
          <p:nvPr>
            <p:ph type="sldNum" sz="quarter" idx="12"/>
          </p:nvPr>
        </p:nvSpPr>
        <p:spPr>
          <a:ln/>
        </p:spPr>
        <p:txBody>
          <a:bodyPr/>
          <a:lstStyle>
            <a:lvl1pPr>
              <a:defRPr/>
            </a:lvl1pPr>
          </a:lstStyle>
          <a:p>
            <a:pPr>
              <a:defRPr/>
            </a:pPr>
            <a:fld id="{F222F330-EF05-4038-A9F9-8859F4DBD9C9}" type="slidenum">
              <a:rPr lang="ru-RU" altLang="ru-RU"/>
              <a:pPr>
                <a:defRPr/>
              </a:pPr>
              <a:t>‹#›</a:t>
            </a:fld>
            <a:endParaRPr lang="ru-RU" alt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6"/>
          <p:cNvSpPr>
            <a:spLocks noGrp="1" noChangeArrowheads="1"/>
          </p:cNvSpPr>
          <p:nvPr>
            <p:ph type="sldNum" sz="quarter" idx="12"/>
          </p:nvPr>
        </p:nvSpPr>
        <p:spPr>
          <a:ln/>
        </p:spPr>
        <p:txBody>
          <a:bodyPr/>
          <a:lstStyle>
            <a:lvl1pPr>
              <a:defRPr/>
            </a:lvl1pPr>
          </a:lstStyle>
          <a:p>
            <a:pPr>
              <a:defRPr/>
            </a:pPr>
            <a:fld id="{D9C2A817-54E3-468B-8F8E-315A5A4BF80A}" type="slidenum">
              <a:rPr lang="ru-RU" altLang="ru-RU"/>
              <a:pPr>
                <a:defRPr/>
              </a:pPr>
              <a:t>‹#›</a:t>
            </a:fld>
            <a:endParaRPr lang="ru-RU" alt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9" name="Rectangle 6"/>
          <p:cNvSpPr>
            <a:spLocks noGrp="1" noChangeArrowheads="1"/>
          </p:cNvSpPr>
          <p:nvPr>
            <p:ph type="sldNum" sz="quarter" idx="12"/>
          </p:nvPr>
        </p:nvSpPr>
        <p:spPr>
          <a:ln/>
        </p:spPr>
        <p:txBody>
          <a:bodyPr/>
          <a:lstStyle>
            <a:lvl1pPr>
              <a:defRPr/>
            </a:lvl1pPr>
          </a:lstStyle>
          <a:p>
            <a:pPr>
              <a:defRPr/>
            </a:pPr>
            <a:fld id="{1CA4EA43-2047-4C10-BC6A-962B3E111389}" type="slidenum">
              <a:rPr lang="ru-RU" altLang="ru-RU"/>
              <a:pPr>
                <a:defRPr/>
              </a:pPr>
              <a:t>‹#›</a:t>
            </a:fld>
            <a:endParaRPr lang="ru-RU" alt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5" name="Rectangle 6"/>
          <p:cNvSpPr>
            <a:spLocks noGrp="1" noChangeArrowheads="1"/>
          </p:cNvSpPr>
          <p:nvPr>
            <p:ph type="sldNum" sz="quarter" idx="12"/>
          </p:nvPr>
        </p:nvSpPr>
        <p:spPr>
          <a:ln/>
        </p:spPr>
        <p:txBody>
          <a:bodyPr/>
          <a:lstStyle>
            <a:lvl1pPr>
              <a:defRPr/>
            </a:lvl1pPr>
          </a:lstStyle>
          <a:p>
            <a:pPr>
              <a:defRPr/>
            </a:pPr>
            <a:fld id="{AED672B0-1A18-41B2-BE08-626FF1BC93E9}" type="slidenum">
              <a:rPr lang="ru-RU" altLang="ru-RU"/>
              <a:pPr>
                <a:defRPr/>
              </a:pPr>
              <a:t>‹#›</a:t>
            </a:fld>
            <a:endParaRPr lang="ru-RU" alt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4" name="Rectangle 6"/>
          <p:cNvSpPr>
            <a:spLocks noGrp="1" noChangeArrowheads="1"/>
          </p:cNvSpPr>
          <p:nvPr>
            <p:ph type="sldNum" sz="quarter" idx="12"/>
          </p:nvPr>
        </p:nvSpPr>
        <p:spPr>
          <a:ln/>
        </p:spPr>
        <p:txBody>
          <a:bodyPr/>
          <a:lstStyle>
            <a:lvl1pPr>
              <a:defRPr/>
            </a:lvl1pPr>
          </a:lstStyle>
          <a:p>
            <a:pPr>
              <a:defRPr/>
            </a:pPr>
            <a:fld id="{6BF4A0FB-7EFD-4751-8FCA-62A212089A2F}" type="slidenum">
              <a:rPr lang="ru-RU" altLang="ru-RU"/>
              <a:pPr>
                <a:defRPr/>
              </a:pPr>
              <a:t>‹#›</a:t>
            </a:fld>
            <a:endParaRPr lang="ru-RU" alt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6"/>
          <p:cNvSpPr>
            <a:spLocks noGrp="1" noChangeArrowheads="1"/>
          </p:cNvSpPr>
          <p:nvPr>
            <p:ph type="sldNum" sz="quarter" idx="12"/>
          </p:nvPr>
        </p:nvSpPr>
        <p:spPr>
          <a:ln/>
        </p:spPr>
        <p:txBody>
          <a:bodyPr/>
          <a:lstStyle>
            <a:lvl1pPr>
              <a:defRPr/>
            </a:lvl1pPr>
          </a:lstStyle>
          <a:p>
            <a:pPr>
              <a:defRPr/>
            </a:pPr>
            <a:fld id="{B786621F-6D03-4FCA-9FDD-8560AEE308E3}" type="slidenum">
              <a:rPr lang="ru-RU" altLang="ru-RU"/>
              <a:pPr>
                <a:defRPr/>
              </a:pPr>
              <a:t>‹#›</a:t>
            </a:fld>
            <a:endParaRPr lang="ru-RU" alt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dirty="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6"/>
          <p:cNvSpPr>
            <a:spLocks noGrp="1" noChangeArrowheads="1"/>
          </p:cNvSpPr>
          <p:nvPr>
            <p:ph type="sldNum" sz="quarter" idx="12"/>
          </p:nvPr>
        </p:nvSpPr>
        <p:spPr>
          <a:ln/>
        </p:spPr>
        <p:txBody>
          <a:bodyPr/>
          <a:lstStyle>
            <a:lvl1pPr>
              <a:defRPr/>
            </a:lvl1pPr>
          </a:lstStyle>
          <a:p>
            <a:pPr>
              <a:defRPr/>
            </a:pPr>
            <a:fld id="{56D29F82-43B8-433E-904A-3C0769A9CD24}" type="slidenum">
              <a:rPr lang="ru-RU" altLang="ru-RU"/>
              <a:pPr>
                <a:defRPr/>
              </a:pPr>
              <a:t>‹#›</a:t>
            </a:fld>
            <a:endParaRPr lang="ru-RU" alt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dirty="0">
                <a:latin typeface="Arial" charset="0"/>
                <a:cs typeface="+mn-cs"/>
              </a:defRPr>
            </a:lvl1pPr>
          </a:lstStyle>
          <a:p>
            <a:pPr>
              <a:defRPr/>
            </a:pPr>
            <a:endParaRPr lang="ru-RU" alt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dirty="0">
                <a:latin typeface="Arial" charset="0"/>
                <a:cs typeface="+mn-cs"/>
              </a:defRPr>
            </a:lvl1pPr>
          </a:lstStyle>
          <a:p>
            <a:pPr>
              <a:defRPr/>
            </a:pPr>
            <a:endParaRPr lang="ru-RU" alt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cs typeface="+mn-cs"/>
              </a:defRPr>
            </a:lvl1pPr>
          </a:lstStyle>
          <a:p>
            <a:pPr>
              <a:defRPr/>
            </a:pPr>
            <a:fld id="{489C8EDE-D4A3-4452-ADC4-A867FC65BEAB}" type="slidenum">
              <a:rPr lang="ru-RU" altLang="ru-RU"/>
              <a:pPr>
                <a:defRPr/>
              </a:pPr>
              <a:t>‹#›</a:t>
            </a:fld>
            <a:endParaRPr lang="ru-RU" altLang="ru-RU" dirty="0"/>
          </a:p>
        </p:txBody>
      </p:sp>
    </p:spTree>
  </p:cSld>
  <p:clrMap bg1="lt1" tx1="dk1" bg2="lt2" tx2="dk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 id="2147483651" r:id="rId12"/>
    <p:sldLayoutId id="2147483650" r:id="rId13"/>
    <p:sldLayoutId id="2147483649"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idx="4294967295"/>
          </p:nvPr>
        </p:nvSpPr>
        <p:spPr>
          <a:xfrm>
            <a:off x="755650" y="836613"/>
            <a:ext cx="7772400" cy="1470025"/>
          </a:xfrm>
        </p:spPr>
        <p:txBody>
          <a:bodyPr/>
          <a:lstStyle/>
          <a:p>
            <a:pPr>
              <a:defRPr/>
            </a:pPr>
            <a:r>
              <a:rPr lang="ru-RU" sz="3600" b="1" dirty="0" smtClean="0">
                <a:solidFill>
                  <a:schemeClr val="accent2">
                    <a:lumMod val="50000"/>
                  </a:schemeClr>
                </a:solidFill>
              </a:rPr>
              <a:t>Технологии обеспечения </a:t>
            </a:r>
            <a:r>
              <a:rPr lang="ru-RU" sz="3600" b="1" smtClean="0">
                <a:solidFill>
                  <a:schemeClr val="accent2">
                    <a:lumMod val="50000"/>
                  </a:schemeClr>
                </a:solidFill>
              </a:rPr>
              <a:t>информационной безопасности</a:t>
            </a:r>
            <a:endParaRPr lang="ru-RU" sz="3600" b="1" dirty="0">
              <a:solidFill>
                <a:schemeClr val="accent2">
                  <a:lumMod val="50000"/>
                </a:schemeClr>
              </a:solidFill>
            </a:endParaRPr>
          </a:p>
        </p:txBody>
      </p:sp>
      <p:sp>
        <p:nvSpPr>
          <p:cNvPr id="3" name="Подзаголовок 2"/>
          <p:cNvSpPr>
            <a:spLocks noGrp="1"/>
          </p:cNvSpPr>
          <p:nvPr>
            <p:ph type="subTitle" idx="4294967295"/>
          </p:nvPr>
        </p:nvSpPr>
        <p:spPr>
          <a:xfrm>
            <a:off x="2411413" y="4724400"/>
            <a:ext cx="6400800" cy="1752600"/>
          </a:xfrm>
        </p:spPr>
        <p:txBody>
          <a:bodyPr/>
          <a:lstStyle/>
          <a:p>
            <a:pPr marL="0" indent="0" algn="r" eaLnBrk="1" hangingPunct="1">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altLang="ru-RU" sz="2400" b="1" i="1" dirty="0" err="1">
                <a:solidFill>
                  <a:schemeClr val="accent2">
                    <a:lumMod val="25000"/>
                  </a:schemeClr>
                </a:solidFill>
                <a:cs typeface="Times New Roman" pitchFamily="18" charset="0"/>
              </a:rPr>
              <a:t>Сторожук</a:t>
            </a:r>
            <a:r>
              <a:rPr lang="ru-RU" altLang="ru-RU" sz="2400" b="1" i="1" dirty="0">
                <a:solidFill>
                  <a:schemeClr val="accent2">
                    <a:lumMod val="25000"/>
                  </a:schemeClr>
                </a:solidFill>
                <a:cs typeface="Times New Roman" pitchFamily="18" charset="0"/>
              </a:rPr>
              <a:t>  Николай  Леонидович</a:t>
            </a:r>
          </a:p>
          <a:p>
            <a:pPr marL="0" indent="0" algn="r" eaLnBrk="1" hangingPunct="1">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altLang="ru-RU" sz="2400" b="1" i="1" dirty="0">
                <a:solidFill>
                  <a:schemeClr val="accent2">
                    <a:lumMod val="25000"/>
                  </a:schemeClr>
                </a:solidFill>
                <a:cs typeface="Times New Roman" pitchFamily="18" charset="0"/>
              </a:rPr>
              <a:t>доцент кафедры </a:t>
            </a:r>
            <a:r>
              <a:rPr lang="ru-RU" altLang="ru-RU" sz="2400" b="1" i="1" dirty="0" smtClean="0">
                <a:solidFill>
                  <a:schemeClr val="accent2">
                    <a:lumMod val="25000"/>
                  </a:schemeClr>
                </a:solidFill>
                <a:cs typeface="Times New Roman" pitchFamily="18" charset="0"/>
              </a:rPr>
              <a:t>ЗСС, </a:t>
            </a:r>
            <a:r>
              <a:rPr lang="ru-RU" altLang="ru-RU" sz="2400" b="1" i="1" dirty="0">
                <a:solidFill>
                  <a:schemeClr val="accent2">
                    <a:lumMod val="25000"/>
                  </a:schemeClr>
                </a:solidFill>
                <a:cs typeface="Times New Roman" pitchFamily="18" charset="0"/>
              </a:rPr>
              <a:t>к.т.н.</a:t>
            </a:r>
            <a:endParaRPr lang="ru-RU" altLang="ru-RU" sz="2400" i="1" dirty="0">
              <a:solidFill>
                <a:schemeClr val="accent2">
                  <a:lumMod val="25000"/>
                </a:schemeClr>
              </a:solidFill>
              <a:cs typeface="Times New Roman" pitchFamily="18" charset="0"/>
            </a:endParaRPr>
          </a:p>
          <a:p>
            <a:pPr marL="0" indent="0" algn="ctr" eaLnBrk="1" hangingPunct="1">
              <a:spcBef>
                <a:spcPts val="700"/>
              </a:spcBef>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ru-RU" altLang="ru-RU" sz="2400" i="1" dirty="0">
              <a:solidFill>
                <a:schemeClr val="accent2">
                  <a:lumMod val="25000"/>
                </a:schemeClr>
              </a:solidFill>
            </a:endParaRPr>
          </a:p>
          <a:p>
            <a:pPr marL="0" indent="0" algn="ctr">
              <a:buFontTx/>
              <a:buNone/>
              <a:defRPr/>
            </a:pPr>
            <a:endParaRPr lang="ru-RU" sz="2400" dirty="0">
              <a:solidFill>
                <a:schemeClr val="accent2">
                  <a:lumMod val="25000"/>
                </a:schemeClr>
              </a:solidFill>
            </a:endParaRPr>
          </a:p>
        </p:txBody>
      </p:sp>
      <p:sp>
        <p:nvSpPr>
          <p:cNvPr id="156676" name="Прямоугольник 3"/>
          <p:cNvSpPr>
            <a:spLocks noChangeArrowheads="1"/>
          </p:cNvSpPr>
          <p:nvPr/>
        </p:nvSpPr>
        <p:spPr bwMode="auto">
          <a:xfrm>
            <a:off x="3570288" y="2884488"/>
            <a:ext cx="1643062" cy="641350"/>
          </a:xfrm>
          <a:prstGeom prst="rect">
            <a:avLst/>
          </a:prstGeom>
          <a:noFill/>
          <a:ln w="9525">
            <a:noFill/>
            <a:miter lim="800000"/>
            <a:headEnd/>
            <a:tailEnd/>
          </a:ln>
        </p:spPr>
        <p:txBody>
          <a:bodyPr wrap="none">
            <a:spAutoFit/>
          </a:bodyPr>
          <a:lstStyle/>
          <a:p>
            <a:pPr algn="ctr"/>
            <a:r>
              <a:rPr lang="ru-RU" altLang="ru-RU" b="1"/>
              <a:t>ЛЕКЦИЯ № </a:t>
            </a:r>
            <a:r>
              <a:rPr lang="en-US" altLang="ru-RU" b="1"/>
              <a:t>4</a:t>
            </a:r>
          </a:p>
          <a:p>
            <a:pPr algn="ctr"/>
            <a:endParaRPr lang="ru-RU" altLang="ru-RU"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285750" y="428625"/>
            <a:ext cx="8569325" cy="6186488"/>
          </a:xfrm>
          <a:prstGeom prst="rect">
            <a:avLst/>
          </a:prstGeom>
          <a:noFill/>
          <a:ln w="9525">
            <a:noFill/>
            <a:miter lim="800000"/>
            <a:headEnd/>
            <a:tailEnd/>
          </a:ln>
          <a:effectLst/>
        </p:spPr>
        <p:txBody>
          <a:bodyPr>
            <a:spAutoFit/>
          </a:bodyPr>
          <a:lstStyle/>
          <a:p>
            <a:pPr algn="ctr" eaLnBrk="0" hangingPunct="0">
              <a:defRPr/>
            </a:pPr>
            <a:r>
              <a:rPr lang="ru-RU" sz="2400" b="1" dirty="0">
                <a:solidFill>
                  <a:schemeClr val="accent2">
                    <a:lumMod val="50000"/>
                  </a:schemeClr>
                </a:solidFill>
                <a:cs typeface="+mn-cs"/>
              </a:rPr>
              <a:t>II. Требования к обеспечению безопасности в ходе создания, эксплуатации и вывода из эксплуатации значимых объектов</a:t>
            </a:r>
          </a:p>
          <a:p>
            <a:pPr eaLnBrk="0" hangingPunct="0">
              <a:defRPr/>
            </a:pPr>
            <a:r>
              <a:rPr lang="ru-RU" sz="2400" dirty="0">
                <a:solidFill>
                  <a:schemeClr val="accent2">
                    <a:lumMod val="50000"/>
                  </a:schemeClr>
                </a:solidFill>
                <a:cs typeface="+mn-cs"/>
              </a:rPr>
              <a:t> </a:t>
            </a:r>
          </a:p>
          <a:p>
            <a:pPr eaLnBrk="0" hangingPunct="0">
              <a:lnSpc>
                <a:spcPct val="150000"/>
              </a:lnSpc>
              <a:defRPr/>
            </a:pPr>
            <a:r>
              <a:rPr lang="ru-RU" sz="2000" dirty="0">
                <a:cs typeface="+mn-cs"/>
              </a:rPr>
              <a:t>7. Обеспечение безопасности значимых объектов является составной частью работ по созданию (модернизации), эксплуатации и вывода из эксплуатации значимых объектов. Меры по обеспечению безопасности значимых объектов принимаются на всех стадиях (этапах) их жизненного цикла.</a:t>
            </a:r>
            <a:endParaRPr lang="en-US" sz="2000" dirty="0">
              <a:cs typeface="+mn-cs"/>
            </a:endParaRPr>
          </a:p>
          <a:p>
            <a:pPr eaLnBrk="0" hangingPunct="0">
              <a:lnSpc>
                <a:spcPct val="150000"/>
              </a:lnSpc>
              <a:defRPr/>
            </a:pPr>
            <a:r>
              <a:rPr lang="ru-RU" sz="2000" dirty="0">
                <a:cs typeface="+mn-cs"/>
              </a:rPr>
              <a:t>8. На стадиях (этапах) жизненного цикла в ходе создания (модернизации), эксплуатации и вывода из эксплуатации значимого объекта проводятся:</a:t>
            </a:r>
          </a:p>
          <a:p>
            <a:pPr eaLnBrk="0" hangingPunct="0">
              <a:lnSpc>
                <a:spcPct val="150000"/>
              </a:lnSpc>
              <a:defRPr/>
            </a:pPr>
            <a:r>
              <a:rPr lang="ru-RU" sz="2000" dirty="0">
                <a:cs typeface="+mn-cs"/>
              </a:rPr>
              <a:t>а) установление требований к обеспечению безопасности значимого объекта;</a:t>
            </a:r>
            <a:endParaRPr lang="ru-RU" altLang="ru-RU" sz="2000" dirty="0">
              <a:cs typeface="+mn-cs"/>
            </a:endParaRP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620713"/>
          <a:ext cx="8291512" cy="3735578"/>
        </p:xfrm>
        <a:graphic>
          <a:graphicData uri="http://schemas.openxmlformats.org/drawingml/2006/table">
            <a:tbl>
              <a:tblPr/>
              <a:tblGrid>
                <a:gridCol w="1368425"/>
                <a:gridCol w="3168650"/>
                <a:gridCol w="863600"/>
                <a:gridCol w="1231900"/>
                <a:gridCol w="1658937"/>
              </a:tblGrid>
              <a:tr h="739775">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284163">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403225">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IV. Защита машинных носителей информации (ЗНИ)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0509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ЗНИ.4</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Исключение возможности несанкционированного чтения информации на машинных носителях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10509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ЗНИ.5</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Контроль использования интерфейсов ввода (вывода) информации на машинные носители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437063"/>
          <a:ext cx="8302625" cy="1778001"/>
        </p:xfrm>
        <a:graphic>
          <a:graphicData uri="http://schemas.openxmlformats.org/drawingml/2006/table">
            <a:tbl>
              <a:tblPr/>
              <a:tblGrid>
                <a:gridCol w="1368425"/>
                <a:gridCol w="3168650"/>
                <a:gridCol w="863600"/>
                <a:gridCol w="1255712"/>
                <a:gridCol w="1646238"/>
              </a:tblGrid>
              <a:tr h="9636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ЗНИ.6</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Контроль ввода (вывода) информации на машинные носители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8143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ЗНИ.7</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Контроль подключения машинных носителей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476250"/>
          <a:ext cx="8291512" cy="3326004"/>
        </p:xfrm>
        <a:graphic>
          <a:graphicData uri="http://schemas.openxmlformats.org/drawingml/2006/table">
            <a:tbl>
              <a:tblPr/>
              <a:tblGrid>
                <a:gridCol w="1658937"/>
                <a:gridCol w="2589213"/>
                <a:gridCol w="1152525"/>
                <a:gridCol w="1231900"/>
                <a:gridCol w="1658937"/>
              </a:tblGrid>
              <a:tr h="552450">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279400">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34963">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IV. Защита машинных носителей информации (ЗНИ)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2493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ЗНИ.8</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Уничтожение (стирание) информации на машинных носителях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785813">
                <a:tc gridSpan="5">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V. Аудит безопасности (АУД)</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bl>
          </a:graphicData>
        </a:graphic>
      </p:graphicFrame>
      <p:graphicFrame>
        <p:nvGraphicFramePr>
          <p:cNvPr id="5" name="Таблица 4"/>
          <p:cNvGraphicFramePr>
            <a:graphicFrameLocks noGrp="1"/>
          </p:cNvGraphicFramePr>
          <p:nvPr/>
        </p:nvGraphicFramePr>
        <p:xfrm>
          <a:off x="395288" y="3860800"/>
          <a:ext cx="8302625" cy="1993900"/>
        </p:xfrm>
        <a:graphic>
          <a:graphicData uri="http://schemas.openxmlformats.org/drawingml/2006/table">
            <a:tbl>
              <a:tblPr/>
              <a:tblGrid>
                <a:gridCol w="1655762"/>
                <a:gridCol w="2592388"/>
                <a:gridCol w="1152525"/>
                <a:gridCol w="1255712"/>
                <a:gridCol w="1646238"/>
              </a:tblGrid>
              <a:tr h="10795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АУД.0</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Разработка политики аудита безопасности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1" i="0" u="none" strike="noStrike" cap="none" normalizeH="0" baseline="0" smtClean="0">
                          <a:ln>
                            <a:noFill/>
                          </a:ln>
                          <a:solidFill>
                            <a:srgbClr val="12065A"/>
                          </a:solidFill>
                          <a:effectLst/>
                          <a:latin typeface="Times New Roman" pitchFamily="18" charset="0"/>
                          <a:cs typeface="Times New Roman" pitchFamily="18" charset="0"/>
                        </a:rPr>
                        <a:t>+</a:t>
                      </a: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1" i="0" u="none" strike="noStrike" cap="none" normalizeH="0" baseline="0" smtClean="0">
                          <a:ln>
                            <a:noFill/>
                          </a:ln>
                          <a:solidFill>
                            <a:srgbClr val="12065A"/>
                          </a:solidFill>
                          <a:effectLst/>
                          <a:latin typeface="Times New Roman" pitchFamily="18" charset="0"/>
                          <a:cs typeface="Times New Roman" pitchFamily="18" charset="0"/>
                        </a:rPr>
                        <a:t>+</a:t>
                      </a: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9144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АУД.</a:t>
                      </a:r>
                      <a:r>
                        <a:rPr kumimoji="0" lang="en-US" sz="1400" b="0" i="0" u="none" strike="noStrike" cap="none" normalizeH="0" baseline="0" smtClean="0">
                          <a:ln>
                            <a:noFill/>
                          </a:ln>
                          <a:solidFill>
                            <a:srgbClr val="12065A"/>
                          </a:solidFill>
                          <a:effectLst/>
                          <a:latin typeface="Times New Roman" pitchFamily="18" charset="0"/>
                          <a:cs typeface="Times New Roman" pitchFamily="18" charset="0"/>
                        </a:rPr>
                        <a:t>1</a:t>
                      </a: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Инвентаризация информационных ресурсов</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268413"/>
          <a:ext cx="8291512" cy="3135821"/>
        </p:xfrm>
        <a:graphic>
          <a:graphicData uri="http://schemas.openxmlformats.org/drawingml/2006/table">
            <a:tbl>
              <a:tblPr/>
              <a:tblGrid>
                <a:gridCol w="1389062"/>
                <a:gridCol w="2611438"/>
                <a:gridCol w="974725"/>
                <a:gridCol w="1657350"/>
                <a:gridCol w="1658937"/>
              </a:tblGrid>
              <a:tr h="792163">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277813">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69888">
                <a:tc gridSpan="5">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V. Аудит безопасности (АУД)</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5556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АУД.</a:t>
                      </a:r>
                      <a:r>
                        <a:rPr kumimoji="0" lang="en-US" sz="1400" b="0" i="0" u="none" strike="noStrike" cap="none" normalizeH="0" baseline="0" smtClean="0">
                          <a:ln>
                            <a:noFill/>
                          </a:ln>
                          <a:solidFill>
                            <a:srgbClr val="12065A"/>
                          </a:solidFill>
                          <a:effectLst/>
                          <a:latin typeface="Times New Roman" pitchFamily="18" charset="0"/>
                          <a:cs typeface="Times New Roman" pitchFamily="18" charset="0"/>
                        </a:rPr>
                        <a:t>2</a:t>
                      </a: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Анализ уязвимостей и их устранение</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9382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АУД.</a:t>
                      </a:r>
                      <a:r>
                        <a:rPr kumimoji="0" lang="en-US" sz="1400" b="0" i="0" u="none" strike="noStrike" cap="none" normalizeH="0" baseline="0" smtClean="0">
                          <a:ln>
                            <a:noFill/>
                          </a:ln>
                          <a:solidFill>
                            <a:srgbClr val="12065A"/>
                          </a:solidFill>
                          <a:effectLst/>
                          <a:latin typeface="Times New Roman" pitchFamily="18" charset="0"/>
                          <a:cs typeface="Times New Roman" pitchFamily="18" charset="0"/>
                        </a:rPr>
                        <a:t>3</a:t>
                      </a: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Генерирование временных меток и (или) синхронизация системного времени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437063"/>
          <a:ext cx="8301608" cy="1944216"/>
        </p:xfrm>
        <a:graphic>
          <a:graphicData uri="http://schemas.openxmlformats.org/drawingml/2006/table">
            <a:tbl>
              <a:tblPr firstRow="1" bandRow="1">
                <a:tableStyleId>{5C22544A-7EE6-4342-B048-85BDC9FD1C3A}</a:tableStyleId>
              </a:tblPr>
              <a:tblGrid>
                <a:gridCol w="1440160"/>
                <a:gridCol w="2592288"/>
                <a:gridCol w="977320"/>
                <a:gridCol w="1645920"/>
                <a:gridCol w="1645920"/>
              </a:tblGrid>
              <a:tr h="1081424">
                <a:tc>
                  <a:txBody>
                    <a:bodyPr/>
                    <a:lstStyle/>
                    <a:p>
                      <a:pPr algn="ctr">
                        <a:lnSpc>
                          <a:spcPct val="115000"/>
                        </a:lnSpc>
                        <a:spcAft>
                          <a:spcPts val="0"/>
                        </a:spcAft>
                      </a:pPr>
                      <a:r>
                        <a:rPr lang="ru-RU" sz="1400" b="0" kern="1200" dirty="0" smtClean="0">
                          <a:solidFill>
                            <a:srgbClr val="12065A"/>
                          </a:solidFill>
                          <a:latin typeface="Times New Roman" pitchFamily="18" charset="0"/>
                          <a:ea typeface="+mn-ea"/>
                          <a:cs typeface="Times New Roman" pitchFamily="18" charset="0"/>
                        </a:rPr>
                        <a:t>АУД.</a:t>
                      </a:r>
                      <a:r>
                        <a:rPr lang="en-US" sz="1400" b="0" kern="1200" dirty="0" smtClean="0">
                          <a:solidFill>
                            <a:srgbClr val="12065A"/>
                          </a:solidFill>
                          <a:latin typeface="Times New Roman" pitchFamily="18" charset="0"/>
                          <a:ea typeface="+mn-ea"/>
                          <a:cs typeface="Times New Roman" pitchFamily="18" charset="0"/>
                        </a:rPr>
                        <a:t>4</a:t>
                      </a:r>
                      <a:endParaRPr lang="ru-RU" sz="1400" b="0" dirty="0">
                        <a:solidFill>
                          <a:srgbClr val="12065A"/>
                        </a:solidFill>
                        <a:latin typeface="Times New Roman" pitchFamily="18" charset="0"/>
                        <a:ea typeface="Times New Roman"/>
                        <a:cs typeface="Times New Roman" pitchFamily="18" charset="0"/>
                      </a:endParaRPr>
                    </a:p>
                  </a:txBody>
                  <a:tcPr marL="39370" marR="39370" marT="64770" marB="64770" anchor="ctr"/>
                </a:tc>
                <a:tc>
                  <a:txBody>
                    <a:bodyPr/>
                    <a:lstStyle/>
                    <a:p>
                      <a:pPr algn="ctr">
                        <a:lnSpc>
                          <a:spcPct val="115000"/>
                        </a:lnSpc>
                        <a:spcAft>
                          <a:spcPts val="0"/>
                        </a:spcAft>
                      </a:pPr>
                      <a:r>
                        <a:rPr lang="ru-RU" sz="1400" b="0" kern="1200" dirty="0" smtClean="0">
                          <a:solidFill>
                            <a:srgbClr val="12065A"/>
                          </a:solidFill>
                          <a:latin typeface="Times New Roman" pitchFamily="18" charset="0"/>
                          <a:ea typeface="+mn-ea"/>
                          <a:cs typeface="Times New Roman" pitchFamily="18" charset="0"/>
                        </a:rPr>
                        <a:t>Регистрация событий безопасности</a:t>
                      </a:r>
                      <a:endParaRPr lang="ru-RU" sz="1400" b="0" dirty="0">
                        <a:solidFill>
                          <a:srgbClr val="12065A"/>
                        </a:solidFill>
                        <a:latin typeface="Times New Roman" pitchFamily="18" charset="0"/>
                        <a:ea typeface="Times New Roman"/>
                        <a:cs typeface="Times New Roman" pitchFamily="18" charset="0"/>
                      </a:endParaRPr>
                    </a:p>
                  </a:txBody>
                  <a:tcPr marL="39370" marR="39370" marT="64770" marB="64770" anchor="ctr"/>
                </a:tc>
                <a:tc>
                  <a:txBody>
                    <a:bodyPr/>
                    <a:lstStyle/>
                    <a:p>
                      <a:pPr algn="ctr">
                        <a:lnSpc>
                          <a:spcPct val="115000"/>
                        </a:lnSpc>
                        <a:spcAft>
                          <a:spcPts val="0"/>
                        </a:spcAft>
                      </a:pPr>
                      <a:r>
                        <a:rPr lang="ru-RU" sz="1200" dirty="0">
                          <a:solidFill>
                            <a:srgbClr val="12065A"/>
                          </a:solidFill>
                          <a:latin typeface="Times New Roman"/>
                          <a:ea typeface="Times New Roman"/>
                          <a:cs typeface="Times New Roman"/>
                        </a:rPr>
                        <a:t>+</a:t>
                      </a:r>
                    </a:p>
                  </a:txBody>
                  <a:tcPr marL="39370" marR="39370" marT="64770" marB="64770" anchor="ctr"/>
                </a:tc>
                <a:tc>
                  <a:txBody>
                    <a:bodyPr/>
                    <a:lstStyle/>
                    <a:p>
                      <a:pPr algn="ctr">
                        <a:lnSpc>
                          <a:spcPct val="115000"/>
                        </a:lnSpc>
                        <a:spcAft>
                          <a:spcPts val="0"/>
                        </a:spcAft>
                      </a:pPr>
                      <a:r>
                        <a:rPr lang="ru-RU" sz="1200" dirty="0">
                          <a:solidFill>
                            <a:srgbClr val="12065A"/>
                          </a:solidFill>
                          <a:latin typeface="Times New Roman"/>
                          <a:ea typeface="Times New Roman"/>
                          <a:cs typeface="Times New Roman"/>
                        </a:rPr>
                        <a:t>+</a:t>
                      </a:r>
                    </a:p>
                  </a:txBody>
                  <a:tcPr marL="39370" marR="39370" marT="64770" marB="64770" anchor="ctr"/>
                </a:tc>
                <a:tc>
                  <a:txBody>
                    <a:bodyPr/>
                    <a:lstStyle/>
                    <a:p>
                      <a:pPr algn="ctr">
                        <a:lnSpc>
                          <a:spcPct val="115000"/>
                        </a:lnSpc>
                        <a:spcAft>
                          <a:spcPts val="0"/>
                        </a:spcAft>
                      </a:pPr>
                      <a:r>
                        <a:rPr lang="ru-RU" sz="1200" dirty="0">
                          <a:solidFill>
                            <a:srgbClr val="12065A"/>
                          </a:solidFill>
                          <a:latin typeface="Times New Roman"/>
                          <a:ea typeface="Times New Roman"/>
                          <a:cs typeface="Times New Roman"/>
                        </a:rPr>
                        <a:t>+</a:t>
                      </a:r>
                    </a:p>
                  </a:txBody>
                  <a:tcPr marL="39370" marR="39370" marT="64770" marB="64770" anchor="ctr"/>
                </a:tc>
              </a:tr>
              <a:tr h="862792">
                <a:tc>
                  <a:txBody>
                    <a:bodyPr/>
                    <a:lstStyle/>
                    <a:p>
                      <a:pPr algn="ctr">
                        <a:lnSpc>
                          <a:spcPct val="115000"/>
                        </a:lnSpc>
                        <a:spcAft>
                          <a:spcPts val="0"/>
                        </a:spcAft>
                      </a:pPr>
                      <a:r>
                        <a:rPr lang="ru-RU" sz="1400" b="0" kern="1200" dirty="0" smtClean="0">
                          <a:solidFill>
                            <a:srgbClr val="12065A"/>
                          </a:solidFill>
                          <a:latin typeface="Times New Roman" pitchFamily="18" charset="0"/>
                          <a:ea typeface="+mn-ea"/>
                          <a:cs typeface="Times New Roman" pitchFamily="18" charset="0"/>
                        </a:rPr>
                        <a:t>АУД.</a:t>
                      </a:r>
                      <a:r>
                        <a:rPr lang="en-US" sz="1400" b="0" kern="1200" dirty="0" smtClean="0">
                          <a:solidFill>
                            <a:srgbClr val="12065A"/>
                          </a:solidFill>
                          <a:latin typeface="Times New Roman" pitchFamily="18" charset="0"/>
                          <a:ea typeface="+mn-ea"/>
                          <a:cs typeface="Times New Roman" pitchFamily="18" charset="0"/>
                        </a:rPr>
                        <a:t>5</a:t>
                      </a:r>
                      <a:endParaRPr lang="ru-RU" sz="1400" b="0" dirty="0">
                        <a:solidFill>
                          <a:srgbClr val="12065A"/>
                        </a:solidFill>
                        <a:latin typeface="Times New Roman" pitchFamily="18" charset="0"/>
                        <a:ea typeface="Times New Roman"/>
                        <a:cs typeface="Times New Roman" pitchFamily="18" charset="0"/>
                      </a:endParaRPr>
                    </a:p>
                  </a:txBody>
                  <a:tcPr marL="39370" marR="39370" marT="64770" marB="64770" anchor="ctr"/>
                </a:tc>
                <a:tc>
                  <a:txBody>
                    <a:bodyPr/>
                    <a:lstStyle/>
                    <a:p>
                      <a:pPr algn="ctr">
                        <a:lnSpc>
                          <a:spcPct val="115000"/>
                        </a:lnSpc>
                        <a:spcAft>
                          <a:spcPts val="0"/>
                        </a:spcAft>
                      </a:pPr>
                      <a:r>
                        <a:rPr lang="ru-RU" sz="1400" kern="1200" dirty="0" smtClean="0">
                          <a:solidFill>
                            <a:srgbClr val="12065A"/>
                          </a:solidFill>
                          <a:latin typeface="Times New Roman" pitchFamily="18" charset="0"/>
                          <a:ea typeface="+mn-ea"/>
                          <a:cs typeface="Times New Roman" pitchFamily="18" charset="0"/>
                        </a:rPr>
                        <a:t>Контроль и анализ сетевого трафика</a:t>
                      </a:r>
                      <a:endParaRPr lang="ru-RU" sz="1400" dirty="0">
                        <a:solidFill>
                          <a:srgbClr val="12065A"/>
                        </a:solidFill>
                        <a:latin typeface="Times New Roman" pitchFamily="18" charset="0"/>
                        <a:ea typeface="Times New Roman"/>
                        <a:cs typeface="Times New Roman" pitchFamily="18" charset="0"/>
                      </a:endParaRPr>
                    </a:p>
                  </a:txBody>
                  <a:tcPr marL="39370" marR="39370" marT="64770" marB="64770" anchor="ctr"/>
                </a:tc>
                <a:tc>
                  <a:txBody>
                    <a:bodyPr/>
                    <a:lstStyle/>
                    <a:p>
                      <a:pPr algn="ctr">
                        <a:lnSpc>
                          <a:spcPct val="115000"/>
                        </a:lnSpc>
                        <a:spcAft>
                          <a:spcPts val="0"/>
                        </a:spcAft>
                      </a:pPr>
                      <a:endParaRPr lang="ru-RU" sz="1200" dirty="0">
                        <a:latin typeface="Times New Roman"/>
                        <a:ea typeface="Times New Roman"/>
                        <a:cs typeface="Times New Roman"/>
                      </a:endParaRPr>
                    </a:p>
                  </a:txBody>
                  <a:tcPr marL="39370" marR="39370" marT="64770" marB="64770" anchor="ctr"/>
                </a:tc>
                <a:tc>
                  <a:txBody>
                    <a:bodyPr/>
                    <a:lstStyle/>
                    <a:p>
                      <a:pPr algn="ctr">
                        <a:lnSpc>
                          <a:spcPct val="115000"/>
                        </a:lnSpc>
                        <a:spcAft>
                          <a:spcPts val="0"/>
                        </a:spcAft>
                      </a:pPr>
                      <a:endParaRPr lang="ru-RU" sz="1200" dirty="0">
                        <a:latin typeface="Times New Roman"/>
                        <a:ea typeface="Times New Roman"/>
                        <a:cs typeface="Times New Roman"/>
                      </a:endParaRPr>
                    </a:p>
                  </a:txBody>
                  <a:tcPr marL="39370" marR="39370" marT="64770" marB="64770" anchor="ctr"/>
                </a:tc>
                <a:tc>
                  <a:txBody>
                    <a:bodyPr/>
                    <a:lstStyle/>
                    <a:p>
                      <a:pPr algn="ctr">
                        <a:lnSpc>
                          <a:spcPct val="115000"/>
                        </a:lnSpc>
                        <a:spcAft>
                          <a:spcPts val="0"/>
                        </a:spcAft>
                      </a:pPr>
                      <a:r>
                        <a:rPr lang="en-US" sz="1200" dirty="0" smtClean="0">
                          <a:latin typeface="Times New Roman"/>
                          <a:ea typeface="Times New Roman"/>
                          <a:cs typeface="Times New Roman"/>
                        </a:rPr>
                        <a:t>+</a:t>
                      </a:r>
                      <a:endParaRPr lang="ru-RU" sz="1200" dirty="0">
                        <a:latin typeface="Times New Roman"/>
                        <a:ea typeface="Times New Roman"/>
                        <a:cs typeface="Times New Roman"/>
                      </a:endParaRPr>
                    </a:p>
                  </a:txBody>
                  <a:tcPr marL="39370" marR="39370" marT="64770" marB="64770" anchor="ctr"/>
                </a:tc>
              </a:tr>
            </a:tbl>
          </a:graphicData>
        </a:graphic>
      </p:graphicFrame>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268413"/>
          <a:ext cx="8291512" cy="3141662"/>
        </p:xfrm>
        <a:graphic>
          <a:graphicData uri="http://schemas.openxmlformats.org/drawingml/2006/table">
            <a:tbl>
              <a:tblPr/>
              <a:tblGrid>
                <a:gridCol w="1389062"/>
                <a:gridCol w="2611438"/>
                <a:gridCol w="974725"/>
                <a:gridCol w="1657350"/>
                <a:gridCol w="1658937"/>
              </a:tblGrid>
              <a:tr h="863600">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277813">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69888">
                <a:tc gridSpan="5">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V. Аудит безопасности (АУД)</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5556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АУД.</a:t>
                      </a:r>
                      <a:r>
                        <a:rPr kumimoji="0" lang="en-US" sz="1400" b="0" i="0" u="none" strike="noStrike" cap="none" normalizeH="0" baseline="0" smtClean="0">
                          <a:ln>
                            <a:noFill/>
                          </a:ln>
                          <a:solidFill>
                            <a:srgbClr val="12065A"/>
                          </a:solidFill>
                          <a:effectLst/>
                          <a:latin typeface="Times New Roman" pitchFamily="18" charset="0"/>
                          <a:cs typeface="Times New Roman" pitchFamily="18" charset="0"/>
                        </a:rPr>
                        <a:t>6</a:t>
                      </a: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Защита информации о событиях безопасности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6270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АУД.</a:t>
                      </a:r>
                      <a:r>
                        <a:rPr kumimoji="0" lang="en-US" sz="1400" b="0" i="0" u="none" strike="noStrike" cap="none" normalizeH="0" baseline="0" smtClean="0">
                          <a:ln>
                            <a:noFill/>
                          </a:ln>
                          <a:solidFill>
                            <a:srgbClr val="12065A"/>
                          </a:solidFill>
                          <a:effectLst/>
                          <a:latin typeface="Times New Roman" pitchFamily="18" charset="0"/>
                          <a:cs typeface="Times New Roman" pitchFamily="18" charset="0"/>
                        </a:rPr>
                        <a:t>7</a:t>
                      </a: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Мониторинг безопасности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365625"/>
          <a:ext cx="8302625" cy="1655763"/>
        </p:xfrm>
        <a:graphic>
          <a:graphicData uri="http://schemas.openxmlformats.org/drawingml/2006/table">
            <a:tbl>
              <a:tblPr/>
              <a:tblGrid>
                <a:gridCol w="1439862"/>
                <a:gridCol w="2592388"/>
                <a:gridCol w="977900"/>
                <a:gridCol w="1646237"/>
                <a:gridCol w="1646238"/>
              </a:tblGrid>
              <a:tr h="9715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АУД.</a:t>
                      </a:r>
                      <a:r>
                        <a:rPr kumimoji="0" lang="en-US" sz="1400" b="0" i="0" u="none" strike="noStrike" cap="none" normalizeH="0" baseline="0" smtClean="0">
                          <a:ln>
                            <a:noFill/>
                          </a:ln>
                          <a:solidFill>
                            <a:srgbClr val="12065A"/>
                          </a:solidFill>
                          <a:effectLst/>
                          <a:latin typeface="Times New Roman" pitchFamily="18" charset="0"/>
                          <a:cs typeface="Times New Roman" pitchFamily="18" charset="0"/>
                        </a:rPr>
                        <a:t>8</a:t>
                      </a: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Реагирование на сбои при регистрации событий безопасности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6842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АУД.</a:t>
                      </a:r>
                      <a:r>
                        <a:rPr kumimoji="0" lang="en-US" sz="1400" b="0" i="0" u="none" strike="noStrike" cap="none" normalizeH="0" baseline="0" smtClean="0">
                          <a:ln>
                            <a:noFill/>
                          </a:ln>
                          <a:solidFill>
                            <a:srgbClr val="12065A"/>
                          </a:solidFill>
                          <a:effectLst/>
                          <a:latin typeface="Times New Roman" pitchFamily="18" charset="0"/>
                          <a:cs typeface="Times New Roman" pitchFamily="18" charset="0"/>
                        </a:rPr>
                        <a:t>9</a:t>
                      </a: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Анализ действий пользователей</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620713"/>
          <a:ext cx="8291512" cy="1995487"/>
        </p:xfrm>
        <a:graphic>
          <a:graphicData uri="http://schemas.openxmlformats.org/drawingml/2006/table">
            <a:tbl>
              <a:tblPr/>
              <a:tblGrid>
                <a:gridCol w="1658937"/>
                <a:gridCol w="2341563"/>
                <a:gridCol w="974725"/>
                <a:gridCol w="1657350"/>
                <a:gridCol w="1658937"/>
              </a:tblGrid>
              <a:tr h="581025">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276225">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825500">
                <a:tc gridSpan="5">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V. Аудит безопасности (АУД)</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bl>
          </a:graphicData>
        </a:graphic>
      </p:graphicFrame>
      <p:graphicFrame>
        <p:nvGraphicFramePr>
          <p:cNvPr id="5" name="Таблица 4"/>
          <p:cNvGraphicFramePr>
            <a:graphicFrameLocks noGrp="1"/>
          </p:cNvGraphicFramePr>
          <p:nvPr/>
        </p:nvGraphicFramePr>
        <p:xfrm>
          <a:off x="395288" y="2708275"/>
          <a:ext cx="8302625" cy="2354263"/>
        </p:xfrm>
        <a:graphic>
          <a:graphicData uri="http://schemas.openxmlformats.org/drawingml/2006/table">
            <a:tbl>
              <a:tblPr/>
              <a:tblGrid>
                <a:gridCol w="1655762"/>
                <a:gridCol w="2376488"/>
                <a:gridCol w="977900"/>
                <a:gridCol w="1646237"/>
                <a:gridCol w="1646238"/>
              </a:tblGrid>
              <a:tr h="14398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АУД.10</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Проведение внутренних аудитов</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1" i="0" u="none" strike="noStrike" cap="none" normalizeH="0" baseline="0" smtClean="0">
                          <a:ln>
                            <a:noFill/>
                          </a:ln>
                          <a:solidFill>
                            <a:srgbClr val="12065A"/>
                          </a:solidFill>
                          <a:effectLst/>
                          <a:latin typeface="Times New Roman" pitchFamily="18" charset="0"/>
                          <a:cs typeface="Times New Roman" pitchFamily="18" charset="0"/>
                        </a:rPr>
                        <a:t>+</a:t>
                      </a: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1" i="0" u="none" strike="noStrike" cap="none" normalizeH="0" baseline="0" smtClean="0">
                          <a:ln>
                            <a:noFill/>
                          </a:ln>
                          <a:solidFill>
                            <a:srgbClr val="12065A"/>
                          </a:solidFill>
                          <a:effectLst/>
                          <a:latin typeface="Times New Roman" pitchFamily="18" charset="0"/>
                          <a:cs typeface="Times New Roman" pitchFamily="18" charset="0"/>
                        </a:rPr>
                        <a:t>+</a:t>
                      </a: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9144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АУД.11</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Проведение внешних аудитов</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268413"/>
          <a:ext cx="8291512" cy="2787651"/>
        </p:xfrm>
        <a:graphic>
          <a:graphicData uri="http://schemas.openxmlformats.org/drawingml/2006/table">
            <a:tbl>
              <a:tblPr/>
              <a:tblGrid>
                <a:gridCol w="1658937"/>
                <a:gridCol w="2341563"/>
                <a:gridCol w="974725"/>
                <a:gridCol w="1657350"/>
                <a:gridCol w="1658937"/>
              </a:tblGrid>
              <a:tr h="647700">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277813">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69888">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VI. Антивирусная защита (АВЗ)</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5556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АВЗ.0</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Разработка политики антивирусной защиты</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6270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АВЗ.</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1</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Реализация антивирусной защиты</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076700"/>
          <a:ext cx="8302625" cy="1908176"/>
        </p:xfrm>
        <a:graphic>
          <a:graphicData uri="http://schemas.openxmlformats.org/drawingml/2006/table">
            <a:tbl>
              <a:tblPr/>
              <a:tblGrid>
                <a:gridCol w="1717675"/>
                <a:gridCol w="2325687"/>
                <a:gridCol w="966788"/>
                <a:gridCol w="1646237"/>
                <a:gridCol w="1646238"/>
              </a:tblGrid>
              <a:tr h="10080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АВЗ.</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2</a:t>
                      </a:r>
                      <a:endParaRPr kumimoji="0" lang="ru-RU" sz="1400" b="0" i="0" u="none" strike="noStrike" cap="none" normalizeH="0" baseline="0" smtClean="0">
                        <a:ln>
                          <a:noFill/>
                        </a:ln>
                        <a:solidFill>
                          <a:srgbClr val="FFFFFF"/>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Антивирусная защита электронной почты и иных сервисов</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9001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АВЗ.</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3</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Контроль использования архивных, исполняемых и зашифрованных файлов</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268413"/>
          <a:ext cx="8291512" cy="3960812"/>
        </p:xfrm>
        <a:graphic>
          <a:graphicData uri="http://schemas.openxmlformats.org/drawingml/2006/table">
            <a:tbl>
              <a:tblPr/>
              <a:tblGrid>
                <a:gridCol w="1389062"/>
                <a:gridCol w="3003550"/>
                <a:gridCol w="1008063"/>
                <a:gridCol w="1231900"/>
                <a:gridCol w="1658937"/>
              </a:tblGrid>
              <a:tr h="863600">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277813">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69888">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VI. Антивирусная защита (АВЗ)</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5556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АВЗ.4</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Обновление базы данных признаков вредоносных компьютерных программ (вирусов)</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10112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АВЗ.5</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Использование средств антивирусной защиты различных производителей</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268413"/>
          <a:ext cx="8291512" cy="3816350"/>
        </p:xfrm>
        <a:graphic>
          <a:graphicData uri="http://schemas.openxmlformats.org/drawingml/2006/table">
            <a:tbl>
              <a:tblPr/>
              <a:tblGrid>
                <a:gridCol w="1389062"/>
                <a:gridCol w="269875"/>
                <a:gridCol w="2341563"/>
                <a:gridCol w="974725"/>
                <a:gridCol w="1657350"/>
                <a:gridCol w="1658937"/>
              </a:tblGrid>
              <a:tr h="863600">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hMerge="1">
                  <a:txBody>
                    <a:bodyPr/>
                    <a:lstStyle/>
                    <a:p>
                      <a:endParaRPr lang="ru-RU"/>
                    </a:p>
                  </a:txBody>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277813">
                <a:tc vMerge="1">
                  <a:txBody>
                    <a:bodyPr/>
                    <a:lstStyle/>
                    <a:p>
                      <a:endParaRPr lang="ru-RU"/>
                    </a:p>
                  </a:txBody>
                  <a:tcPr/>
                </a:tc>
                <a:tc gridSpan="2" vMerge="1">
                  <a:txBody>
                    <a:bodyPr/>
                    <a:lstStyle/>
                    <a:p>
                      <a:endParaRPr lang="ru-RU"/>
                    </a:p>
                  </a:txBody>
                  <a:tcPr/>
                </a:tc>
                <a:tc hMerge="1"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69888">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VII. Предотвращение вторжений (компьютерных атак) (СОВ)</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555625">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СОВ.0</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Разработка политики предотвращения вторжений (компьютерных атак)</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6270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СОВ.1</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Обнаружение и предотвращение компьютерных атак</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5084763"/>
          <a:ext cx="8302625" cy="1008062"/>
        </p:xfrm>
        <a:graphic>
          <a:graphicData uri="http://schemas.openxmlformats.org/drawingml/2006/table">
            <a:tbl>
              <a:tblPr firstRow="1" bandRow="1">
                <a:tableStyleId>{5C22544A-7EE6-4342-B048-85BDC9FD1C3A}</a:tableStyleId>
              </a:tblPr>
              <a:tblGrid>
                <a:gridCol w="1717928"/>
                <a:gridCol w="2324864"/>
                <a:gridCol w="966976"/>
                <a:gridCol w="1645920"/>
                <a:gridCol w="1645920"/>
              </a:tblGrid>
              <a:tr h="1008111">
                <a:tc>
                  <a:txBody>
                    <a:bodyPr/>
                    <a:lstStyle/>
                    <a:p>
                      <a:pPr algn="ctr">
                        <a:lnSpc>
                          <a:spcPct val="115000"/>
                        </a:lnSpc>
                        <a:spcAft>
                          <a:spcPts val="0"/>
                        </a:spcAft>
                      </a:pPr>
                      <a:r>
                        <a:rPr lang="ru-RU" sz="1400" b="0" kern="1200" dirty="0" smtClean="0">
                          <a:solidFill>
                            <a:schemeClr val="dk1"/>
                          </a:solidFill>
                          <a:latin typeface="Times New Roman" pitchFamily="18" charset="0"/>
                          <a:ea typeface="+mn-ea"/>
                          <a:cs typeface="Times New Roman" pitchFamily="18" charset="0"/>
                        </a:rPr>
                        <a:t>СОВ.2</a:t>
                      </a:r>
                      <a:endParaRPr lang="ru-RU" sz="1400" b="0" dirty="0">
                        <a:latin typeface="Times New Roman" pitchFamily="18" charset="0"/>
                        <a:ea typeface="Times New Roman"/>
                        <a:cs typeface="Times New Roman" pitchFamily="18" charset="0"/>
                      </a:endParaRPr>
                    </a:p>
                  </a:txBody>
                  <a:tcPr marL="39370" marR="39370" marT="64770" marB="64770" anchor="ctr"/>
                </a:tc>
                <a:tc>
                  <a:txBody>
                    <a:bodyPr/>
                    <a:lstStyle/>
                    <a:p>
                      <a:pPr algn="ctr">
                        <a:lnSpc>
                          <a:spcPct val="115000"/>
                        </a:lnSpc>
                        <a:spcAft>
                          <a:spcPts val="0"/>
                        </a:spcAft>
                      </a:pPr>
                      <a:r>
                        <a:rPr lang="ru-RU" sz="1400" b="0" kern="1200" dirty="0" smtClean="0">
                          <a:solidFill>
                            <a:schemeClr val="dk1"/>
                          </a:solidFill>
                          <a:latin typeface="Times New Roman" pitchFamily="18" charset="0"/>
                          <a:ea typeface="+mn-ea"/>
                          <a:cs typeface="Times New Roman" pitchFamily="18" charset="0"/>
                        </a:rPr>
                        <a:t>Обновление базы решающих правил</a:t>
                      </a:r>
                      <a:endParaRPr lang="ru-RU" sz="1400" b="0" dirty="0">
                        <a:latin typeface="Times New Roman" pitchFamily="18" charset="0"/>
                        <a:ea typeface="Times New Roman"/>
                        <a:cs typeface="Times New Roman" pitchFamily="18" charset="0"/>
                      </a:endParaRPr>
                    </a:p>
                  </a:txBody>
                  <a:tcPr marL="39370" marR="39370" marT="64770" marB="64770" anchor="ctr"/>
                </a:tc>
                <a:tc>
                  <a:txBody>
                    <a:bodyPr/>
                    <a:lstStyle/>
                    <a:p>
                      <a:pPr algn="ctr">
                        <a:lnSpc>
                          <a:spcPct val="115000"/>
                        </a:lnSpc>
                        <a:spcAft>
                          <a:spcPts val="0"/>
                        </a:spcAft>
                      </a:pPr>
                      <a:endParaRPr lang="ru-RU" sz="1200" dirty="0">
                        <a:latin typeface="Times New Roman"/>
                        <a:ea typeface="Times New Roman"/>
                        <a:cs typeface="Times New Roman"/>
                      </a:endParaRPr>
                    </a:p>
                  </a:txBody>
                  <a:tcPr marL="39370" marR="39370" marT="64770" marB="64770" anchor="ctr"/>
                </a:tc>
                <a:tc>
                  <a:txBody>
                    <a:bodyPr/>
                    <a:lstStyle/>
                    <a:p>
                      <a:pPr algn="ctr">
                        <a:lnSpc>
                          <a:spcPct val="115000"/>
                        </a:lnSpc>
                        <a:spcAft>
                          <a:spcPts val="0"/>
                        </a:spcAft>
                      </a:pPr>
                      <a:r>
                        <a:rPr lang="ru-RU" sz="1200" dirty="0" smtClean="0">
                          <a:solidFill>
                            <a:srgbClr val="12065A"/>
                          </a:solidFill>
                          <a:latin typeface="Times New Roman"/>
                          <a:ea typeface="Times New Roman"/>
                          <a:cs typeface="Times New Roman"/>
                        </a:rPr>
                        <a:t>+</a:t>
                      </a:r>
                      <a:endParaRPr lang="ru-RU" sz="1200" dirty="0">
                        <a:solidFill>
                          <a:srgbClr val="12065A"/>
                        </a:solidFill>
                        <a:latin typeface="Times New Roman"/>
                        <a:ea typeface="Times New Roman"/>
                        <a:cs typeface="Times New Roman"/>
                      </a:endParaRPr>
                    </a:p>
                  </a:txBody>
                  <a:tcPr marL="39370" marR="39370" marT="64770" marB="64770" anchor="ctr"/>
                </a:tc>
                <a:tc>
                  <a:txBody>
                    <a:bodyPr/>
                    <a:lstStyle/>
                    <a:p>
                      <a:pPr algn="ctr">
                        <a:lnSpc>
                          <a:spcPct val="115000"/>
                        </a:lnSpc>
                        <a:spcAft>
                          <a:spcPts val="0"/>
                        </a:spcAft>
                      </a:pPr>
                      <a:r>
                        <a:rPr lang="ru-RU" sz="1200" dirty="0" smtClean="0">
                          <a:solidFill>
                            <a:srgbClr val="12065A"/>
                          </a:solidFill>
                          <a:latin typeface="Times New Roman"/>
                          <a:ea typeface="Times New Roman"/>
                          <a:cs typeface="Times New Roman"/>
                        </a:rPr>
                        <a:t>+</a:t>
                      </a:r>
                      <a:endParaRPr lang="ru-RU" sz="1200" dirty="0">
                        <a:solidFill>
                          <a:srgbClr val="12065A"/>
                        </a:solidFill>
                        <a:latin typeface="Times New Roman"/>
                        <a:ea typeface="Times New Roman"/>
                        <a:cs typeface="Times New Roman"/>
                      </a:endParaRPr>
                    </a:p>
                  </a:txBody>
                  <a:tcPr marL="39370" marR="39370" marT="64770" marB="64770" anchor="ctr"/>
                </a:tc>
              </a:tr>
            </a:tbl>
          </a:graphicData>
        </a:graphic>
      </p:graphicFrame>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981075"/>
          <a:ext cx="8291512" cy="3385694"/>
        </p:xfrm>
        <a:graphic>
          <a:graphicData uri="http://schemas.openxmlformats.org/drawingml/2006/table">
            <a:tbl>
              <a:tblPr/>
              <a:tblGrid>
                <a:gridCol w="1658937"/>
                <a:gridCol w="2733675"/>
                <a:gridCol w="936625"/>
                <a:gridCol w="1303338"/>
                <a:gridCol w="1658937"/>
              </a:tblGrid>
              <a:tr h="1368425">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134938">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69888">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VIII. Обеспечение целостности (ОЦЛ)</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5556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ОЦЛ.0</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Разработка политики обеспечения целостности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7223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ОЦЛ.1</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Контроль целостности программного обеспечения</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365625"/>
          <a:ext cx="8302625" cy="2016125"/>
        </p:xfrm>
        <a:graphic>
          <a:graphicData uri="http://schemas.openxmlformats.org/drawingml/2006/table">
            <a:tbl>
              <a:tblPr/>
              <a:tblGrid>
                <a:gridCol w="1717675"/>
                <a:gridCol w="2674937"/>
                <a:gridCol w="936625"/>
                <a:gridCol w="1327150"/>
                <a:gridCol w="1646238"/>
              </a:tblGrid>
              <a:tr h="10477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ОЦЛ.2</a:t>
                      </a:r>
                      <a:endParaRPr kumimoji="0" lang="ru-RU" sz="1400" b="0" i="0" u="none" strike="noStrike" cap="none" normalizeH="0" baseline="0" smtClean="0">
                        <a:ln>
                          <a:noFill/>
                        </a:ln>
                        <a:solidFill>
                          <a:srgbClr val="FFFFFF"/>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Контроль целостности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9683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ОЦЛ.3</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Ограничения по вводу информации в информационную (автоматизированную) систему</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620713"/>
          <a:ext cx="8291512" cy="4176714"/>
        </p:xfrm>
        <a:graphic>
          <a:graphicData uri="http://schemas.openxmlformats.org/drawingml/2006/table">
            <a:tbl>
              <a:tblPr/>
              <a:tblGrid>
                <a:gridCol w="1439862"/>
                <a:gridCol w="3024188"/>
                <a:gridCol w="1081087"/>
                <a:gridCol w="1087438"/>
                <a:gridCol w="1658937"/>
              </a:tblGrid>
              <a:tr h="1020763">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331788">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403225">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VIII. Обеспечение целостности (ОЦЛ)</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9429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ОЦЛ.</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4</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Контроль данных, вводимых в информационную (автоматизированную) систему</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14779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ОЦЛ.</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5</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Контроль ошибочных действий пользователей по вводу и (или) передаче информации и предупреждение пользователей об ошибочных действиях</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797425"/>
          <a:ext cx="8302625" cy="1223963"/>
        </p:xfrm>
        <a:graphic>
          <a:graphicData uri="http://schemas.openxmlformats.org/drawingml/2006/table">
            <a:tbl>
              <a:tblPr/>
              <a:tblGrid>
                <a:gridCol w="1439862"/>
                <a:gridCol w="3024188"/>
                <a:gridCol w="1152525"/>
                <a:gridCol w="1039812"/>
                <a:gridCol w="1646238"/>
              </a:tblGrid>
              <a:tr h="12239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ОЦЛ.</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6</a:t>
                      </a:r>
                      <a:endParaRPr kumimoji="0" lang="ru-RU" sz="1400" b="0" i="0" u="none" strike="noStrike" cap="none" normalizeH="0" baseline="0" smtClean="0">
                        <a:ln>
                          <a:noFill/>
                        </a:ln>
                        <a:solidFill>
                          <a:srgbClr val="FFFFFF"/>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Обезличивание и (или) деидентификация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FFFFFF"/>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FFFFFF"/>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 Box 2"/>
          <p:cNvSpPr txBox="1">
            <a:spLocks noChangeArrowheads="1"/>
          </p:cNvSpPr>
          <p:nvPr/>
        </p:nvSpPr>
        <p:spPr bwMode="auto">
          <a:xfrm>
            <a:off x="323850" y="549275"/>
            <a:ext cx="8569325" cy="6094413"/>
          </a:xfrm>
          <a:prstGeom prst="rect">
            <a:avLst/>
          </a:prstGeom>
          <a:noFill/>
          <a:ln w="9525">
            <a:noFill/>
            <a:miter lim="800000"/>
            <a:headEnd/>
            <a:tailEnd/>
          </a:ln>
        </p:spPr>
        <p:txBody>
          <a:bodyPr>
            <a:spAutoFit/>
          </a:bodyPr>
          <a:lstStyle/>
          <a:p>
            <a:pPr eaLnBrk="0" hangingPunct="0">
              <a:lnSpc>
                <a:spcPct val="150000"/>
              </a:lnSpc>
            </a:pPr>
            <a:r>
              <a:rPr lang="ru-RU" sz="2000" dirty="0"/>
              <a:t>б) разработка организационных и технических мер по обеспечению безопасности значимого объекта;</a:t>
            </a:r>
          </a:p>
          <a:p>
            <a:pPr eaLnBrk="0" hangingPunct="0">
              <a:lnSpc>
                <a:spcPct val="150000"/>
              </a:lnSpc>
            </a:pPr>
            <a:r>
              <a:rPr lang="ru-RU" sz="2000" dirty="0"/>
              <a:t>в) внедрение организационных и технических мер по обеспечению безопасности значимого объекта и ввод его в действие;</a:t>
            </a:r>
          </a:p>
          <a:p>
            <a:pPr eaLnBrk="0" hangingPunct="0">
              <a:lnSpc>
                <a:spcPct val="150000"/>
              </a:lnSpc>
            </a:pPr>
            <a:r>
              <a:rPr lang="ru-RU" sz="2000" dirty="0"/>
              <a:t>г) обеспечение безопасности значимого объекта в ходе его эксплуатации;</a:t>
            </a:r>
          </a:p>
          <a:p>
            <a:pPr eaLnBrk="0" hangingPunct="0">
              <a:lnSpc>
                <a:spcPct val="150000"/>
              </a:lnSpc>
            </a:pPr>
            <a:r>
              <a:rPr lang="ru-RU" sz="2000" dirty="0"/>
              <a:t>д) обеспечение безопасности значимого объекта при выводе его из эксплуатации.</a:t>
            </a:r>
          </a:p>
          <a:p>
            <a:pPr eaLnBrk="0" hangingPunct="0">
              <a:lnSpc>
                <a:spcPct val="150000"/>
              </a:lnSpc>
            </a:pPr>
            <a:r>
              <a:rPr lang="ru-RU" sz="2000" dirty="0"/>
              <a:t>Результаты реализации мероприятий, проводимых для обеспечения безопасности значимого объекта на стадиях (этапах) его жизненного цикла, подлежат документированию. Состав и формы документов определяются субъектом критической информационной инфраструктуры.</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268413"/>
          <a:ext cx="8304212" cy="3321050"/>
        </p:xfrm>
        <a:graphic>
          <a:graphicData uri="http://schemas.openxmlformats.org/drawingml/2006/table">
            <a:tbl>
              <a:tblPr/>
              <a:tblGrid>
                <a:gridCol w="1389062"/>
                <a:gridCol w="269875"/>
                <a:gridCol w="2341563"/>
                <a:gridCol w="117475"/>
                <a:gridCol w="869950"/>
                <a:gridCol w="1658937"/>
                <a:gridCol w="1657350"/>
              </a:tblGrid>
              <a:tr h="1160463">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hMerge="1">
                  <a:txBody>
                    <a:bodyPr/>
                    <a:lstStyle/>
                    <a:p>
                      <a:endParaRPr lang="ru-RU"/>
                    </a:p>
                  </a:txBody>
                  <a:tcPr/>
                </a:tc>
                <a:tc gridSpan="4">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277813">
                <a:tc vMerge="1">
                  <a:txBody>
                    <a:bodyPr/>
                    <a:lstStyle/>
                    <a:p>
                      <a:endParaRPr lang="ru-RU"/>
                    </a:p>
                  </a:txBody>
                  <a:tcPr/>
                </a:tc>
                <a:tc gridSpan="2" vMerge="1">
                  <a:txBody>
                    <a:bodyPr/>
                    <a:lstStyle/>
                    <a:p>
                      <a:endParaRPr lang="ru-RU"/>
                    </a:p>
                  </a:txBody>
                  <a:tcPr/>
                </a:tc>
                <a:tc hMerge="1" vMerge="1">
                  <a:txBody>
                    <a:bodyPr/>
                    <a:lstStyle/>
                    <a:p>
                      <a:endParaRPr lang="ru-RU"/>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69888">
                <a:tc gridSpan="7">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IX. Обеспечение доступности (ОДТ)</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555625">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ОДТ.0</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Разработка политики обеспечения доступности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6270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ОДТ.</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1</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Использование отказоустойчивых технических средств</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581525"/>
          <a:ext cx="8302625" cy="1682750"/>
        </p:xfrm>
        <a:graphic>
          <a:graphicData uri="http://schemas.openxmlformats.org/drawingml/2006/table">
            <a:tbl>
              <a:tblPr/>
              <a:tblGrid>
                <a:gridCol w="1717675"/>
                <a:gridCol w="2387600"/>
                <a:gridCol w="904875"/>
                <a:gridCol w="1646237"/>
                <a:gridCol w="1646238"/>
              </a:tblGrid>
              <a:tr h="7921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ОДТ.</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2</a:t>
                      </a:r>
                      <a:endParaRPr kumimoji="0" lang="ru-RU" sz="1400" b="0" i="0" u="none" strike="noStrike" cap="none" normalizeH="0" baseline="0" smtClean="0">
                        <a:ln>
                          <a:noFill/>
                        </a:ln>
                        <a:solidFill>
                          <a:srgbClr val="FFFFFF"/>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Резервирование средств и систем</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8905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ОДТ.</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3</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Контроль безотказного функционирования средств и систем</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268413"/>
          <a:ext cx="8291512" cy="3082925"/>
        </p:xfrm>
        <a:graphic>
          <a:graphicData uri="http://schemas.openxmlformats.org/drawingml/2006/table">
            <a:tbl>
              <a:tblPr/>
              <a:tblGrid>
                <a:gridCol w="1389062"/>
                <a:gridCol w="2787650"/>
                <a:gridCol w="798513"/>
                <a:gridCol w="1657350"/>
                <a:gridCol w="1658937"/>
              </a:tblGrid>
              <a:tr h="1160463">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277813">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69888">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IX. Обеспечение доступности (ОДТ)</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5556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ОДТ.</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4</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Резервное копирование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6270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ОДТ.</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5</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Обеспечение возможности восстановления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365625"/>
          <a:ext cx="8302625" cy="2016125"/>
        </p:xfrm>
        <a:graphic>
          <a:graphicData uri="http://schemas.openxmlformats.org/drawingml/2006/table">
            <a:tbl>
              <a:tblPr/>
              <a:tblGrid>
                <a:gridCol w="1439862"/>
                <a:gridCol w="2736850"/>
                <a:gridCol w="833438"/>
                <a:gridCol w="1646237"/>
                <a:gridCol w="1646238"/>
              </a:tblGrid>
              <a:tr h="11826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ОДТ.</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6</a:t>
                      </a:r>
                      <a:endParaRPr kumimoji="0" lang="ru-RU" sz="1400" b="0" i="0" u="none" strike="noStrike" cap="none" normalizeH="0" baseline="0" smtClean="0">
                        <a:ln>
                          <a:noFill/>
                        </a:ln>
                        <a:solidFill>
                          <a:srgbClr val="FFFFFF"/>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Обеспечение возможности восстановления программного обеспечения при нештатных ситуациях</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1" i="0" u="none" strike="noStrike" cap="none" normalizeH="0" baseline="0" smtClean="0">
                          <a:ln>
                            <a:noFill/>
                          </a:ln>
                          <a:solidFill>
                            <a:srgbClr val="12065A"/>
                          </a:solidFill>
                          <a:effectLst/>
                          <a:latin typeface="Times New Roman" pitchFamily="18" charset="0"/>
                          <a:cs typeface="Times New Roman" pitchFamily="18" charset="0"/>
                        </a:rPr>
                        <a:t>+</a:t>
                      </a: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8334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ОДТ.</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7</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Кластеризация информационной (автоматизированной) системы</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700213"/>
          <a:ext cx="8291512" cy="4073525"/>
        </p:xfrm>
        <a:graphic>
          <a:graphicData uri="http://schemas.openxmlformats.org/drawingml/2006/table">
            <a:tbl>
              <a:tblPr/>
              <a:tblGrid>
                <a:gridCol w="1658937"/>
                <a:gridCol w="2517775"/>
                <a:gridCol w="1152525"/>
                <a:gridCol w="1303338"/>
                <a:gridCol w="1658937"/>
              </a:tblGrid>
              <a:tr h="1160463">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277813">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69888">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IX. Обеспечение доступности (ОДТ)</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6938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ОДТ.</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8</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Контроль предоставляемых вычислительных ресурсов и каналов связи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692150"/>
          <a:ext cx="8291512" cy="3903410"/>
        </p:xfrm>
        <a:graphic>
          <a:graphicData uri="http://schemas.openxmlformats.org/drawingml/2006/table">
            <a:tbl>
              <a:tblPr/>
              <a:tblGrid>
                <a:gridCol w="1658937"/>
                <a:gridCol w="2341563"/>
                <a:gridCol w="974725"/>
                <a:gridCol w="1657350"/>
                <a:gridCol w="1658937"/>
              </a:tblGrid>
              <a:tr h="863600">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354013">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428625">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 Защита технических средств и систем (ЗТС)</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0048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ЗТС.0</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Разработка политики защиты технических средств и систем</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10048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ЗТС.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1</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Защита информации от утечки по техническим каналам</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581525"/>
          <a:ext cx="8302625" cy="1774826"/>
        </p:xfrm>
        <a:graphic>
          <a:graphicData uri="http://schemas.openxmlformats.org/drawingml/2006/table">
            <a:tbl>
              <a:tblPr/>
              <a:tblGrid>
                <a:gridCol w="1655762"/>
                <a:gridCol w="2387600"/>
                <a:gridCol w="966788"/>
                <a:gridCol w="1646237"/>
                <a:gridCol w="1646238"/>
              </a:tblGrid>
              <a:tr h="10080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ЗТС.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2</a:t>
                      </a:r>
                      <a:endParaRPr kumimoji="0" lang="ru-RU" sz="1400" b="0" i="0" u="none" strike="noStrike" cap="none" normalizeH="0" baseline="0" smtClean="0">
                        <a:ln>
                          <a:noFill/>
                        </a:ln>
                        <a:solidFill>
                          <a:srgbClr val="FFFFFF"/>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Организация контролируемой зоны</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7667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ЗТС.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3</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Управление физическим доступом</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836613"/>
          <a:ext cx="8304212" cy="3765043"/>
        </p:xfrm>
        <a:graphic>
          <a:graphicData uri="http://schemas.openxmlformats.org/drawingml/2006/table">
            <a:tbl>
              <a:tblPr/>
              <a:tblGrid>
                <a:gridCol w="1658937"/>
                <a:gridCol w="2459038"/>
                <a:gridCol w="869950"/>
                <a:gridCol w="1658937"/>
                <a:gridCol w="1657350"/>
              </a:tblGrid>
              <a:tr h="792163">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0">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414338">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 Защита технических средств и систем (ЗТС)</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0810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ЗТС.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4</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Размещение устройств вывода (отображения) информации, исключающее ее несанкционированный просмотр</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8239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ЗТС.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5</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Защита от внешних воздействий</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570413"/>
          <a:ext cx="8301608" cy="1110996"/>
        </p:xfrm>
        <a:graphic>
          <a:graphicData uri="http://schemas.openxmlformats.org/drawingml/2006/table">
            <a:tbl>
              <a:tblPr firstRow="1" bandRow="1">
                <a:tableStyleId>{5C22544A-7EE6-4342-B048-85BDC9FD1C3A}</a:tableStyleId>
              </a:tblPr>
              <a:tblGrid>
                <a:gridCol w="1656184"/>
                <a:gridCol w="2448272"/>
                <a:gridCol w="905312"/>
                <a:gridCol w="1645920"/>
                <a:gridCol w="1645920"/>
              </a:tblGrid>
              <a:tr h="1080120">
                <a:tc>
                  <a:txBody>
                    <a:bodyPr/>
                    <a:lstStyle/>
                    <a:p>
                      <a:pPr algn="ctr">
                        <a:lnSpc>
                          <a:spcPct val="115000"/>
                        </a:lnSpc>
                        <a:spcAft>
                          <a:spcPts val="0"/>
                        </a:spcAft>
                      </a:pPr>
                      <a:r>
                        <a:rPr lang="ru-RU" sz="1400" b="0" kern="1200" dirty="0" smtClean="0">
                          <a:solidFill>
                            <a:schemeClr val="dk1"/>
                          </a:solidFill>
                          <a:latin typeface="Times New Roman" pitchFamily="18" charset="0"/>
                          <a:ea typeface="+mn-ea"/>
                          <a:cs typeface="Times New Roman" pitchFamily="18" charset="0"/>
                        </a:rPr>
                        <a:t>ЗТС.</a:t>
                      </a:r>
                      <a:r>
                        <a:rPr lang="en-US" sz="1400" b="0" kern="1200" dirty="0" smtClean="0">
                          <a:solidFill>
                            <a:schemeClr val="dk1"/>
                          </a:solidFill>
                          <a:latin typeface="Times New Roman" pitchFamily="18" charset="0"/>
                          <a:ea typeface="+mn-ea"/>
                          <a:cs typeface="Times New Roman" pitchFamily="18" charset="0"/>
                        </a:rPr>
                        <a:t>6</a:t>
                      </a:r>
                      <a:endParaRPr lang="ru-RU" sz="1400" b="0" dirty="0">
                        <a:latin typeface="Times New Roman" pitchFamily="18" charset="0"/>
                        <a:ea typeface="Times New Roman"/>
                        <a:cs typeface="Times New Roman" pitchFamily="18" charset="0"/>
                      </a:endParaRPr>
                    </a:p>
                  </a:txBody>
                  <a:tcPr marL="39370" marR="39370" marT="64770" marB="64770" anchor="ctr"/>
                </a:tc>
                <a:tc>
                  <a:txBody>
                    <a:bodyPr/>
                    <a:lstStyle/>
                    <a:p>
                      <a:pPr algn="ctr">
                        <a:lnSpc>
                          <a:spcPct val="115000"/>
                        </a:lnSpc>
                        <a:spcAft>
                          <a:spcPts val="0"/>
                        </a:spcAft>
                      </a:pPr>
                      <a:r>
                        <a:rPr lang="ru-RU" sz="1400" b="0" kern="1200" dirty="0" smtClean="0">
                          <a:solidFill>
                            <a:srgbClr val="12065A"/>
                          </a:solidFill>
                          <a:latin typeface="Times New Roman" pitchFamily="18" charset="0"/>
                          <a:ea typeface="+mn-ea"/>
                          <a:cs typeface="Times New Roman" pitchFamily="18" charset="0"/>
                        </a:rPr>
                        <a:t>Маркирование аппаратных компонентов системы относительно разрешенной к обработке информации</a:t>
                      </a:r>
                      <a:endParaRPr lang="ru-RU" sz="1400" b="0" dirty="0">
                        <a:solidFill>
                          <a:srgbClr val="12065A"/>
                        </a:solidFill>
                        <a:latin typeface="Times New Roman" pitchFamily="18" charset="0"/>
                        <a:ea typeface="Times New Roman"/>
                        <a:cs typeface="Times New Roman" pitchFamily="18" charset="0"/>
                      </a:endParaRPr>
                    </a:p>
                  </a:txBody>
                  <a:tcPr marL="39370" marR="39370" marT="64770" marB="64770" anchor="ctr"/>
                </a:tc>
                <a:tc>
                  <a:txBody>
                    <a:bodyPr/>
                    <a:lstStyle/>
                    <a:p>
                      <a:pPr algn="ctr">
                        <a:lnSpc>
                          <a:spcPct val="115000"/>
                        </a:lnSpc>
                        <a:spcAft>
                          <a:spcPts val="0"/>
                        </a:spcAft>
                      </a:pPr>
                      <a:endParaRPr lang="ru-RU" sz="1200" dirty="0">
                        <a:solidFill>
                          <a:srgbClr val="12065A"/>
                        </a:solidFill>
                        <a:latin typeface="Times New Roman"/>
                        <a:ea typeface="Times New Roman"/>
                        <a:cs typeface="Times New Roman"/>
                      </a:endParaRPr>
                    </a:p>
                  </a:txBody>
                  <a:tcPr marL="39370" marR="39370" marT="64770" marB="64770" anchor="ctr"/>
                </a:tc>
                <a:tc>
                  <a:txBody>
                    <a:bodyPr/>
                    <a:lstStyle/>
                    <a:p>
                      <a:pPr algn="ctr">
                        <a:lnSpc>
                          <a:spcPct val="115000"/>
                        </a:lnSpc>
                        <a:spcAft>
                          <a:spcPts val="0"/>
                        </a:spcAft>
                      </a:pPr>
                      <a:endParaRPr lang="ru-RU" sz="1200" dirty="0">
                        <a:solidFill>
                          <a:srgbClr val="12065A"/>
                        </a:solidFill>
                        <a:latin typeface="Times New Roman"/>
                        <a:ea typeface="Times New Roman"/>
                        <a:cs typeface="Times New Roman"/>
                      </a:endParaRPr>
                    </a:p>
                  </a:txBody>
                  <a:tcPr marL="39370" marR="39370" marT="64770" marB="64770" anchor="ctr"/>
                </a:tc>
                <a:tc>
                  <a:txBody>
                    <a:bodyPr/>
                    <a:lstStyle/>
                    <a:p>
                      <a:pPr algn="ctr">
                        <a:lnSpc>
                          <a:spcPct val="115000"/>
                        </a:lnSpc>
                        <a:spcAft>
                          <a:spcPts val="0"/>
                        </a:spcAft>
                      </a:pPr>
                      <a:endParaRPr lang="ru-RU" sz="1200" dirty="0">
                        <a:solidFill>
                          <a:srgbClr val="12065A"/>
                        </a:solidFill>
                        <a:latin typeface="Times New Roman"/>
                        <a:ea typeface="Times New Roman"/>
                        <a:cs typeface="Times New Roman"/>
                      </a:endParaRPr>
                    </a:p>
                  </a:txBody>
                  <a:tcPr marL="39370" marR="39370" marT="64770" marB="64770" anchor="ctr"/>
                </a:tc>
              </a:tr>
            </a:tbl>
          </a:graphicData>
        </a:graphic>
      </p:graphicFrame>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333375"/>
          <a:ext cx="8291512" cy="4330700"/>
        </p:xfrm>
        <a:graphic>
          <a:graphicData uri="http://schemas.openxmlformats.org/drawingml/2006/table">
            <a:tbl>
              <a:tblPr/>
              <a:tblGrid>
                <a:gridCol w="1658937"/>
                <a:gridCol w="2589213"/>
                <a:gridCol w="288925"/>
                <a:gridCol w="438150"/>
                <a:gridCol w="425450"/>
                <a:gridCol w="1231900"/>
                <a:gridCol w="1658937"/>
              </a:tblGrid>
              <a:tr h="881063">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317500">
                <a:tc vMerge="1">
                  <a:txBody>
                    <a:bodyPr/>
                    <a:lstStyle/>
                    <a:p>
                      <a:endParaRPr lang="ru-RU"/>
                    </a:p>
                  </a:txBody>
                  <a:tcPr/>
                </a:tc>
                <a:tc vMerge="1">
                  <a:txBody>
                    <a:bodyPr/>
                    <a:lstStyle/>
                    <a:p>
                      <a:endParaRPr lang="ru-RU"/>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666750">
                <a:tc gridSpan="7">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XI. Защита информационной (автоматизированной) системы и ее компонентов (ЗИС)</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0112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ЗИС.0</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Разработка политики защиты информационной (автоматизированной) системы и ее компонентов</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12303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1</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Разделение функций по управлению (администрированию) информационной (автоматизированной) системой с иными функциями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651375"/>
          <a:ext cx="8302625" cy="1895475"/>
        </p:xfrm>
        <a:graphic>
          <a:graphicData uri="http://schemas.openxmlformats.org/drawingml/2006/table">
            <a:tbl>
              <a:tblPr/>
              <a:tblGrid>
                <a:gridCol w="1655762"/>
                <a:gridCol w="2881313"/>
                <a:gridCol w="863600"/>
                <a:gridCol w="1255712"/>
                <a:gridCol w="1646238"/>
              </a:tblGrid>
              <a:tr h="10287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2</a:t>
                      </a:r>
                      <a:endParaRPr kumimoji="0" lang="ru-RU" sz="1400" b="0" i="0" u="none" strike="noStrike" cap="none" normalizeH="0" baseline="0" smtClean="0">
                        <a:ln>
                          <a:noFill/>
                        </a:ln>
                        <a:solidFill>
                          <a:srgbClr val="FFFFFF"/>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Защита периметра информационной (автоматизированной) системы</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7731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3</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Эшелонированная защита информационной (автоматизированной) системы</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333375"/>
          <a:ext cx="8304212" cy="3479419"/>
        </p:xfrm>
        <a:graphic>
          <a:graphicData uri="http://schemas.openxmlformats.org/drawingml/2006/table">
            <a:tbl>
              <a:tblPr/>
              <a:tblGrid>
                <a:gridCol w="1389062"/>
                <a:gridCol w="269875"/>
                <a:gridCol w="2459038"/>
                <a:gridCol w="869950"/>
                <a:gridCol w="1658937"/>
                <a:gridCol w="1657350"/>
              </a:tblGrid>
              <a:tr h="792163">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hMerge="1">
                  <a:txBody>
                    <a:bodyPr/>
                    <a:lstStyle/>
                    <a:p>
                      <a:endParaRPr lang="ru-RU"/>
                    </a:p>
                  </a:txBody>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144463">
                <a:tc vMerge="1">
                  <a:txBody>
                    <a:bodyPr/>
                    <a:lstStyle/>
                    <a:p>
                      <a:endParaRPr lang="ru-RU"/>
                    </a:p>
                  </a:txBody>
                  <a:tcPr/>
                </a:tc>
                <a:tc gridSpan="2" vMerge="1">
                  <a:txBody>
                    <a:bodyPr/>
                    <a:lstStyle/>
                    <a:p>
                      <a:endParaRPr lang="ru-RU"/>
                    </a:p>
                  </a:txBody>
                  <a:tcPr/>
                </a:tc>
                <a:tc hMerge="1"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69888">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XI. Защита информационной (автоматизированной) системы и ее компонентов (ЗИС)</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78263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4</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Сегментирование информационной (автоматизированной) системы</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803275">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5</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Организация демилитаризованной зоны</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3794125"/>
          <a:ext cx="8302625" cy="2144459"/>
        </p:xfrm>
        <a:graphic>
          <a:graphicData uri="http://schemas.openxmlformats.org/drawingml/2006/table">
            <a:tbl>
              <a:tblPr/>
              <a:tblGrid>
                <a:gridCol w="1717675"/>
                <a:gridCol w="2459037"/>
                <a:gridCol w="833438"/>
                <a:gridCol w="1646237"/>
                <a:gridCol w="1646238"/>
              </a:tblGrid>
              <a:tr h="10334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6</a:t>
                      </a:r>
                      <a:endParaRPr kumimoji="0" lang="ru-RU" sz="1400" b="0" i="0" u="none" strike="noStrike" cap="none" normalizeH="0" baseline="0" smtClean="0">
                        <a:ln>
                          <a:noFill/>
                        </a:ln>
                        <a:solidFill>
                          <a:srgbClr val="FFFFFF"/>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Управление сетевыми потоками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9525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7</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Использование эмулятора среды функционирования программного обеспечения ("песочница")</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333375"/>
          <a:ext cx="8291512" cy="3364675"/>
        </p:xfrm>
        <a:graphic>
          <a:graphicData uri="http://schemas.openxmlformats.org/drawingml/2006/table">
            <a:tbl>
              <a:tblPr/>
              <a:tblGrid>
                <a:gridCol w="1389062"/>
                <a:gridCol w="2611438"/>
                <a:gridCol w="974725"/>
                <a:gridCol w="1657350"/>
                <a:gridCol w="1658937"/>
              </a:tblGrid>
              <a:tr h="792163">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144463">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69888">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XI. Защита информационной (автоматизированной) системы и ее компонентов (ЗИС)</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9271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8</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Сокрытие архитектуры и конфигурации информационной (автоматизированной) системы</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6270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9</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Создание гетерогенной среды</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3644900"/>
          <a:ext cx="8302625" cy="2616200"/>
        </p:xfrm>
        <a:graphic>
          <a:graphicData uri="http://schemas.openxmlformats.org/drawingml/2006/table">
            <a:tbl>
              <a:tblPr/>
              <a:tblGrid>
                <a:gridCol w="1368425"/>
                <a:gridCol w="2674937"/>
                <a:gridCol w="966788"/>
                <a:gridCol w="1646237"/>
                <a:gridCol w="1646238"/>
              </a:tblGrid>
              <a:tr h="12128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10</a:t>
                      </a:r>
                      <a:endParaRPr kumimoji="0" lang="ru-RU" sz="1400" b="0" i="0" u="none" strike="noStrike" cap="none" normalizeH="0" baseline="0" smtClean="0">
                        <a:ln>
                          <a:noFill/>
                        </a:ln>
                        <a:solidFill>
                          <a:srgbClr val="FFFFFF"/>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1429"/>
                          </a:solidFill>
                          <a:effectLst/>
                          <a:latin typeface="Times New Roman" pitchFamily="18" charset="0"/>
                          <a:cs typeface="Times New Roman" pitchFamily="18" charset="0"/>
                        </a:rPr>
                        <a:t>Использование программного обеспечения, функционирующего в средах различных операционных систем</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4033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11</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1429"/>
                          </a:solidFill>
                          <a:effectLst/>
                          <a:latin typeface="Times New Roman" pitchFamily="18" charset="0"/>
                          <a:cs typeface="Times New Roman" pitchFamily="18" charset="0"/>
                        </a:rPr>
                        <a:t>Предотвращение задержки или прерывания выполнения процессов с высоким приоритетом со стороны процессов с низким приоритетом</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333375"/>
          <a:ext cx="8291512" cy="3455988"/>
        </p:xfrm>
        <a:graphic>
          <a:graphicData uri="http://schemas.openxmlformats.org/drawingml/2006/table">
            <a:tbl>
              <a:tblPr/>
              <a:tblGrid>
                <a:gridCol w="1439862"/>
                <a:gridCol w="2560638"/>
                <a:gridCol w="974725"/>
                <a:gridCol w="1657350"/>
                <a:gridCol w="1658937"/>
              </a:tblGrid>
              <a:tr h="792163">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144463">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69888">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XI. Защита информационной (автоматизированной) системы и ее компонентов (ЗИС)</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8556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12</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Изоляция процессов (выполнение программ) в выделенной области памяти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7794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13</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Защита неизменяемых данных</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3770313"/>
          <a:ext cx="8302625" cy="2566987"/>
        </p:xfrm>
        <a:graphic>
          <a:graphicData uri="http://schemas.openxmlformats.org/drawingml/2006/table">
            <a:tbl>
              <a:tblPr/>
              <a:tblGrid>
                <a:gridCol w="1439862"/>
                <a:gridCol w="2592388"/>
                <a:gridCol w="977900"/>
                <a:gridCol w="1646237"/>
                <a:gridCol w="1646238"/>
              </a:tblGrid>
              <a:tr h="12096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14</a:t>
                      </a:r>
                      <a:endParaRPr kumimoji="0" lang="ru-RU" sz="1400" b="0" i="0" u="none" strike="noStrike" cap="none" normalizeH="0" baseline="0" smtClean="0">
                        <a:ln>
                          <a:noFill/>
                        </a:ln>
                        <a:solidFill>
                          <a:srgbClr val="FFFFFF"/>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Использование неперезаписываемых машинных носителей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2461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15</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Реализация электронного почтового обмена с внешними сетями через ограниченное количество контролируемых точек</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333375"/>
          <a:ext cx="8291512" cy="3382963"/>
        </p:xfrm>
        <a:graphic>
          <a:graphicData uri="http://schemas.openxmlformats.org/drawingml/2006/table">
            <a:tbl>
              <a:tblPr/>
              <a:tblGrid>
                <a:gridCol w="1512887"/>
                <a:gridCol w="2487613"/>
                <a:gridCol w="1255712"/>
                <a:gridCol w="1376363"/>
                <a:gridCol w="1658937"/>
              </a:tblGrid>
              <a:tr h="792163">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144463">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69888">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XI. Защита информационной (автоматизированной) системы и ее компонентов (ЗИС)</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7112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16</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Защита от спама</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8620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17</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Защита информации от утечек</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3716338"/>
          <a:ext cx="8302625" cy="2160587"/>
        </p:xfrm>
        <a:graphic>
          <a:graphicData uri="http://schemas.openxmlformats.org/drawingml/2006/table">
            <a:tbl>
              <a:tblPr/>
              <a:tblGrid>
                <a:gridCol w="1512887"/>
                <a:gridCol w="2530475"/>
                <a:gridCol w="1285875"/>
                <a:gridCol w="1327150"/>
                <a:gridCol w="1646238"/>
              </a:tblGrid>
              <a:tr h="1136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18</a:t>
                      </a:r>
                      <a:endParaRPr kumimoji="0" lang="ru-RU" sz="1400" b="0" i="0" u="none" strike="noStrike" cap="none" normalizeH="0" baseline="0" smtClean="0">
                        <a:ln>
                          <a:noFill/>
                        </a:ln>
                        <a:solidFill>
                          <a:srgbClr val="FFFFFF"/>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Блокировка доступа к сайтам или типам сайтов, запрещенных к использованию</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0223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19</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Защита информации при ее передаче по каналам связи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ext Box 2"/>
          <p:cNvSpPr txBox="1">
            <a:spLocks noChangeArrowheads="1"/>
          </p:cNvSpPr>
          <p:nvPr/>
        </p:nvSpPr>
        <p:spPr bwMode="auto">
          <a:xfrm>
            <a:off x="323850" y="549275"/>
            <a:ext cx="8569325" cy="4190314"/>
          </a:xfrm>
          <a:prstGeom prst="rect">
            <a:avLst/>
          </a:prstGeom>
          <a:noFill/>
          <a:ln w="9525">
            <a:noFill/>
            <a:miter lim="800000"/>
            <a:headEnd/>
            <a:tailEnd/>
          </a:ln>
        </p:spPr>
        <p:txBody>
          <a:bodyPr>
            <a:spAutoFit/>
          </a:bodyPr>
          <a:lstStyle/>
          <a:p>
            <a:pPr eaLnBrk="0" hangingPunct="0">
              <a:lnSpc>
                <a:spcPct val="150000"/>
              </a:lnSpc>
            </a:pPr>
            <a:r>
              <a:rPr lang="ru-RU" sz="2000" dirty="0"/>
              <a:t>      9. Для значимых объектов, находящихся в эксплуатации, настоящие Требования подлежат реализации в рамках модернизации или дооснащения подсистем безопасности эксплуатируемых значимых объектов. Модернизация или дооснащение подсистем безопасности значимых объектов осуществляется в порядке, установленном настоящими Требованиями для создания значимых объектов и их подсистем безопасности, с учетом имеющихся у субъектов критической информационной инфраструктуры программ (планов) по модернизации или дооснащению значимых объектов.</a:t>
            </a:r>
            <a:endParaRPr lang="ru-RU" altLang="ru-RU" sz="2000" dirty="0"/>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333375"/>
          <a:ext cx="8291512" cy="3671889"/>
        </p:xfrm>
        <a:graphic>
          <a:graphicData uri="http://schemas.openxmlformats.org/drawingml/2006/table">
            <a:tbl>
              <a:tblPr/>
              <a:tblGrid>
                <a:gridCol w="1389062"/>
                <a:gridCol w="3003550"/>
                <a:gridCol w="1008063"/>
                <a:gridCol w="1231900"/>
                <a:gridCol w="1658937"/>
              </a:tblGrid>
              <a:tr h="919163">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354013">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742950">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XI. Защита информационной (автоматизированной) системы и ее компонентов (ЗИС)</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7731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20</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Обеспечение доверенных канала, маршрута</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882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21</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Запрет несанкционированной удаленной активации периферийных устройств</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005263"/>
          <a:ext cx="8302625" cy="2284413"/>
        </p:xfrm>
        <a:graphic>
          <a:graphicData uri="http://schemas.openxmlformats.org/drawingml/2006/table">
            <a:tbl>
              <a:tblPr/>
              <a:tblGrid>
                <a:gridCol w="1439862"/>
                <a:gridCol w="2952750"/>
                <a:gridCol w="1008063"/>
                <a:gridCol w="1255712"/>
                <a:gridCol w="1646238"/>
              </a:tblGrid>
              <a:tr h="14605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22</a:t>
                      </a:r>
                      <a:endParaRPr kumimoji="0" lang="ru-RU" sz="1400" b="0" i="0" u="none" strike="noStrike" cap="none" normalizeH="0" baseline="0" smtClean="0">
                        <a:ln>
                          <a:noFill/>
                        </a:ln>
                        <a:solidFill>
                          <a:srgbClr val="FFFFFF"/>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Управление атрибутами безопасности при взаимодействии с иными информационными (автоматизированными) системами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8239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23</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Контроль использования мобильного кода</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333375"/>
          <a:ext cx="8291512" cy="3613150"/>
        </p:xfrm>
        <a:graphic>
          <a:graphicData uri="http://schemas.openxmlformats.org/drawingml/2006/table">
            <a:tbl>
              <a:tblPr/>
              <a:tblGrid>
                <a:gridCol w="1389062"/>
                <a:gridCol w="2611438"/>
                <a:gridCol w="974725"/>
                <a:gridCol w="1657350"/>
                <a:gridCol w="1658937"/>
              </a:tblGrid>
              <a:tr h="792163">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144463">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69888">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XI. Защита информационной (автоматизированной) системы и ее компонентов (ЗИС)</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782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24</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Контроль передачи речевой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10191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25</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Контроль передачи видеоинформации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005263"/>
          <a:ext cx="8302625" cy="1892300"/>
        </p:xfrm>
        <a:graphic>
          <a:graphicData uri="http://schemas.openxmlformats.org/drawingml/2006/table">
            <a:tbl>
              <a:tblPr/>
              <a:tblGrid>
                <a:gridCol w="1439862"/>
                <a:gridCol w="2603500"/>
                <a:gridCol w="966788"/>
                <a:gridCol w="1646237"/>
                <a:gridCol w="1646238"/>
              </a:tblGrid>
              <a:tr h="10795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26</a:t>
                      </a:r>
                      <a:endParaRPr kumimoji="0" lang="ru-RU" sz="1400" b="0" i="0" u="none" strike="noStrike" cap="none" normalizeH="0" baseline="0" smtClean="0">
                        <a:ln>
                          <a:noFill/>
                        </a:ln>
                        <a:solidFill>
                          <a:srgbClr val="FFFFFF"/>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Подтверждение происхождения источника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8128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27</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Обеспечение подлинности сетевых соединений</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333375"/>
          <a:ext cx="8291512" cy="3756787"/>
        </p:xfrm>
        <a:graphic>
          <a:graphicData uri="http://schemas.openxmlformats.org/drawingml/2006/table">
            <a:tbl>
              <a:tblPr/>
              <a:tblGrid>
                <a:gridCol w="1389062"/>
                <a:gridCol w="269875"/>
                <a:gridCol w="2341563"/>
                <a:gridCol w="974725"/>
                <a:gridCol w="1657350"/>
                <a:gridCol w="1658937"/>
              </a:tblGrid>
              <a:tr h="792163">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hMerge="1">
                  <a:txBody>
                    <a:bodyPr/>
                    <a:lstStyle/>
                    <a:p>
                      <a:endParaRPr lang="ru-RU"/>
                    </a:p>
                  </a:txBody>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144463">
                <a:tc vMerge="1">
                  <a:txBody>
                    <a:bodyPr/>
                    <a:lstStyle/>
                    <a:p>
                      <a:endParaRPr lang="ru-RU"/>
                    </a:p>
                  </a:txBody>
                  <a:tcPr/>
                </a:tc>
                <a:tc gridSpan="2" vMerge="1">
                  <a:txBody>
                    <a:bodyPr/>
                    <a:lstStyle/>
                    <a:p>
                      <a:endParaRPr lang="ru-RU"/>
                    </a:p>
                  </a:txBody>
                  <a:tcPr/>
                </a:tc>
                <a:tc hMerge="1"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69888">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XI. Защита информационной (автоматизированной) системы и ее компонентов (ЗИС)</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927100">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28</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Исключение возможности отрицания отправки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1019175">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29</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Исключение возможности отрицания получения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076700"/>
          <a:ext cx="8302625" cy="1909763"/>
        </p:xfrm>
        <a:graphic>
          <a:graphicData uri="http://schemas.openxmlformats.org/drawingml/2006/table">
            <a:tbl>
              <a:tblPr/>
              <a:tblGrid>
                <a:gridCol w="1717675"/>
                <a:gridCol w="2325687"/>
                <a:gridCol w="966788"/>
                <a:gridCol w="1646237"/>
                <a:gridCol w="1646238"/>
              </a:tblGrid>
              <a:tr h="11223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30</a:t>
                      </a:r>
                      <a:endParaRPr kumimoji="0" lang="ru-RU" sz="1400" b="0" i="0" u="none" strike="noStrike" cap="none" normalizeH="0" baseline="0" smtClean="0">
                        <a:ln>
                          <a:noFill/>
                        </a:ln>
                        <a:solidFill>
                          <a:srgbClr val="FFFFFF"/>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Использование устройств терминального доступа</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7874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31</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Защита от скрытых каналов передачи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333375"/>
          <a:ext cx="8291512" cy="3540888"/>
        </p:xfrm>
        <a:graphic>
          <a:graphicData uri="http://schemas.openxmlformats.org/drawingml/2006/table">
            <a:tbl>
              <a:tblPr/>
              <a:tblGrid>
                <a:gridCol w="1389062"/>
                <a:gridCol w="269875"/>
                <a:gridCol w="2446338"/>
                <a:gridCol w="869950"/>
                <a:gridCol w="354012"/>
                <a:gridCol w="1303338"/>
                <a:gridCol w="1658937"/>
              </a:tblGrid>
              <a:tr h="792163">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hMerge="1">
                  <a:txBody>
                    <a:bodyPr/>
                    <a:lstStyle/>
                    <a:p>
                      <a:endParaRPr lang="ru-RU"/>
                    </a:p>
                  </a:txBody>
                  <a:tcPr/>
                </a:tc>
                <a:tc gridSpan="4">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144463">
                <a:tc vMerge="1">
                  <a:txBody>
                    <a:bodyPr/>
                    <a:lstStyle/>
                    <a:p>
                      <a:endParaRPr lang="ru-RU"/>
                    </a:p>
                  </a:txBody>
                  <a:tcPr/>
                </a:tc>
                <a:tc gridSpan="2" vMerge="1">
                  <a:txBody>
                    <a:bodyPr/>
                    <a:lstStyle/>
                    <a:p>
                      <a:endParaRPr lang="ru-RU"/>
                    </a:p>
                  </a:txBody>
                  <a:tcPr/>
                </a:tc>
                <a:tc hMerge="1"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69888">
                <a:tc gridSpan="7">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XI. Защита информационной (автоматизированной) системы и ее компонентов (ЗИС)</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78263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32</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Защита беспроводных соединений</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947738">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33</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Исключение доступа через общие ресурсы</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3860800"/>
          <a:ext cx="8302625" cy="1914525"/>
        </p:xfrm>
        <a:graphic>
          <a:graphicData uri="http://schemas.openxmlformats.org/drawingml/2006/table">
            <a:tbl>
              <a:tblPr/>
              <a:tblGrid>
                <a:gridCol w="1655762"/>
                <a:gridCol w="2449513"/>
                <a:gridCol w="1223962"/>
                <a:gridCol w="1327150"/>
                <a:gridCol w="1646238"/>
              </a:tblGrid>
              <a:tr h="10795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34</a:t>
                      </a:r>
                      <a:endParaRPr kumimoji="0" lang="ru-RU" sz="1400" b="0" i="0" u="none" strike="noStrike" cap="none" normalizeH="0" baseline="0" smtClean="0">
                        <a:ln>
                          <a:noFill/>
                        </a:ln>
                        <a:solidFill>
                          <a:srgbClr val="FFFFFF"/>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Защита от угроз отказа в обслуживании</a:t>
                      </a: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 (DOS, DDOS-атак)</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8350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35</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Управление сетевыми соединениями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333375"/>
          <a:ext cx="8291512" cy="3846513"/>
        </p:xfrm>
        <a:graphic>
          <a:graphicData uri="http://schemas.openxmlformats.org/drawingml/2006/table">
            <a:tbl>
              <a:tblPr/>
              <a:tblGrid>
                <a:gridCol w="1439862"/>
                <a:gridCol w="219075"/>
                <a:gridCol w="2878138"/>
                <a:gridCol w="935037"/>
                <a:gridCol w="1160463"/>
                <a:gridCol w="1658937"/>
              </a:tblGrid>
              <a:tr h="842963">
                <a:tc rowSpan="2"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hMerge="1">
                  <a:txBody>
                    <a:bodyPr/>
                    <a:lstStyle/>
                    <a:p>
                      <a:endParaRPr lang="ru-RU"/>
                    </a:p>
                  </a:txBody>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323850">
                <a:tc gridSpan="2" vMerge="1">
                  <a:txBody>
                    <a:bodyPr/>
                    <a:lstStyle/>
                    <a:p>
                      <a:endParaRPr lang="ru-RU"/>
                    </a:p>
                  </a:txBody>
                  <a:tcPr/>
                </a:tc>
                <a:tc hMerge="1"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681038">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XI. Защита информационной (автоматизированной) системы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и ее компонентов (ЗИС)</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8096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36</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Создание (эмуляция) ложных компонентов информационных (автоматизированных) систем</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10144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37</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Перевод информационной (автоматизированной) системы в безопасное состояние при возникновении отказов (сбоев)</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292600"/>
          <a:ext cx="8302625" cy="1892300"/>
        </p:xfrm>
        <a:graphic>
          <a:graphicData uri="http://schemas.openxmlformats.org/drawingml/2006/table">
            <a:tbl>
              <a:tblPr/>
              <a:tblGrid>
                <a:gridCol w="1439862"/>
                <a:gridCol w="3097213"/>
                <a:gridCol w="863600"/>
                <a:gridCol w="1255712"/>
                <a:gridCol w="1646238"/>
              </a:tblGrid>
              <a:tr h="9080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38</a:t>
                      </a:r>
                      <a:endParaRPr kumimoji="0" lang="ru-RU" sz="1400" b="0" i="0" u="none" strike="noStrike" cap="none" normalizeH="0" baseline="0" smtClean="0">
                        <a:ln>
                          <a:noFill/>
                        </a:ln>
                        <a:solidFill>
                          <a:srgbClr val="FFFFFF"/>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Защита информации при использовании мобильных устройств</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9842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ЗИС.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39</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Управление перемещением виртуальных машин (контейнеров) и обрабатываемых на них данных</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268413"/>
          <a:ext cx="8291512" cy="3210371"/>
        </p:xfrm>
        <a:graphic>
          <a:graphicData uri="http://schemas.openxmlformats.org/drawingml/2006/table">
            <a:tbl>
              <a:tblPr/>
              <a:tblGrid>
                <a:gridCol w="1658937"/>
                <a:gridCol w="2446338"/>
                <a:gridCol w="869950"/>
                <a:gridCol w="209550"/>
                <a:gridCol w="1447800"/>
                <a:gridCol w="1658937"/>
              </a:tblGrid>
              <a:tr h="1008063">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4">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312738">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79413">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XII. Реагирование на компьютерные инциденты (ИНЦ)</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7810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ИНЦ.0</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Разработка политики реагирования на компьютерные инциденты</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6445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ИНЦ.</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1</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Выявление компьютерных инцидентов</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508500"/>
          <a:ext cx="8302625" cy="1687513"/>
        </p:xfrm>
        <a:graphic>
          <a:graphicData uri="http://schemas.openxmlformats.org/drawingml/2006/table">
            <a:tbl>
              <a:tblPr/>
              <a:tblGrid>
                <a:gridCol w="1655762"/>
                <a:gridCol w="2449513"/>
                <a:gridCol w="1079500"/>
                <a:gridCol w="1471612"/>
                <a:gridCol w="1646238"/>
              </a:tblGrid>
              <a:tr h="9906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ИНЦ.</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2</a:t>
                      </a:r>
                      <a:endParaRPr kumimoji="0" lang="ru-RU" sz="1400" b="0" i="0" u="none" strike="noStrike" cap="none" normalizeH="0" baseline="0" smtClean="0">
                        <a:ln>
                          <a:noFill/>
                        </a:ln>
                        <a:solidFill>
                          <a:srgbClr val="FFFFFF"/>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Информирование о компьютерных инцидентах</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6969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ИНЦ.</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3</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Анализ компьютерных инцидентов</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268413"/>
          <a:ext cx="8291512" cy="3577973"/>
        </p:xfrm>
        <a:graphic>
          <a:graphicData uri="http://schemas.openxmlformats.org/drawingml/2006/table">
            <a:tbl>
              <a:tblPr/>
              <a:tblGrid>
                <a:gridCol w="1389062"/>
                <a:gridCol w="2611438"/>
                <a:gridCol w="1255712"/>
                <a:gridCol w="1376363"/>
                <a:gridCol w="1658937"/>
              </a:tblGrid>
              <a:tr h="1008063">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309563">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76238">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XII. Реагирование на компьютерные инциденты (ИНЦ)</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7731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ИНЦ.</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4</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Устранение последствий компьютерных инцидентов</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9604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ИНЦ.</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5</a:t>
                      </a: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Принятие мер по предотвращению повторного возникновения компьютерных инцидентов</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868863"/>
          <a:ext cx="8301608" cy="1008112"/>
        </p:xfrm>
        <a:graphic>
          <a:graphicData uri="http://schemas.openxmlformats.org/drawingml/2006/table">
            <a:tbl>
              <a:tblPr firstRow="1" bandRow="1">
                <a:tableStyleId>{5C22544A-7EE6-4342-B048-85BDC9FD1C3A}</a:tableStyleId>
              </a:tblPr>
              <a:tblGrid>
                <a:gridCol w="1368152"/>
                <a:gridCol w="2664296"/>
                <a:gridCol w="1224136"/>
                <a:gridCol w="1399104"/>
                <a:gridCol w="1645920"/>
              </a:tblGrid>
              <a:tr h="1008112">
                <a:tc>
                  <a:txBody>
                    <a:bodyPr/>
                    <a:lstStyle/>
                    <a:p>
                      <a:pPr algn="ctr">
                        <a:lnSpc>
                          <a:spcPct val="115000"/>
                        </a:lnSpc>
                        <a:spcAft>
                          <a:spcPts val="0"/>
                        </a:spcAft>
                      </a:pPr>
                      <a:r>
                        <a:rPr lang="ru-RU" sz="1400" b="0" kern="1200" dirty="0" smtClean="0">
                          <a:solidFill>
                            <a:schemeClr val="dk1"/>
                          </a:solidFill>
                          <a:latin typeface="Times New Roman" pitchFamily="18" charset="0"/>
                          <a:ea typeface="+mn-ea"/>
                          <a:cs typeface="Times New Roman" pitchFamily="18" charset="0"/>
                        </a:rPr>
                        <a:t>ИНЦ.</a:t>
                      </a:r>
                      <a:r>
                        <a:rPr lang="en-US" sz="1400" b="0" kern="1200" dirty="0" smtClean="0">
                          <a:solidFill>
                            <a:schemeClr val="dk1"/>
                          </a:solidFill>
                          <a:latin typeface="Times New Roman" pitchFamily="18" charset="0"/>
                          <a:ea typeface="+mn-ea"/>
                          <a:cs typeface="Times New Roman" pitchFamily="18" charset="0"/>
                        </a:rPr>
                        <a:t>6</a:t>
                      </a:r>
                      <a:endParaRPr lang="ru-RU" sz="1400" b="0" dirty="0">
                        <a:latin typeface="Times New Roman" pitchFamily="18" charset="0"/>
                        <a:ea typeface="Times New Roman"/>
                        <a:cs typeface="Times New Roman" pitchFamily="18" charset="0"/>
                      </a:endParaRPr>
                    </a:p>
                  </a:txBody>
                  <a:tcPr marL="39370" marR="39370" marT="64770" marB="64770" anchor="ctr"/>
                </a:tc>
                <a:tc>
                  <a:txBody>
                    <a:bodyPr/>
                    <a:lstStyle/>
                    <a:p>
                      <a:pPr algn="ctr">
                        <a:lnSpc>
                          <a:spcPct val="115000"/>
                        </a:lnSpc>
                        <a:spcAft>
                          <a:spcPts val="0"/>
                        </a:spcAft>
                      </a:pPr>
                      <a:r>
                        <a:rPr lang="ru-RU" sz="1400" b="0" kern="1200" dirty="0" smtClean="0">
                          <a:solidFill>
                            <a:srgbClr val="12065A"/>
                          </a:solidFill>
                          <a:latin typeface="Times New Roman" pitchFamily="18" charset="0"/>
                          <a:ea typeface="+mn-ea"/>
                          <a:cs typeface="Times New Roman" pitchFamily="18" charset="0"/>
                        </a:rPr>
                        <a:t>Хранение и защита информации о компьютерных инцидентах</a:t>
                      </a:r>
                      <a:endParaRPr lang="ru-RU" sz="1400" b="0" dirty="0">
                        <a:solidFill>
                          <a:srgbClr val="12065A"/>
                        </a:solidFill>
                        <a:latin typeface="Times New Roman" pitchFamily="18" charset="0"/>
                        <a:ea typeface="Times New Roman"/>
                        <a:cs typeface="Times New Roman" pitchFamily="18" charset="0"/>
                      </a:endParaRPr>
                    </a:p>
                  </a:txBody>
                  <a:tcPr marL="39370" marR="39370" marT="64770" marB="64770" anchor="ctr"/>
                </a:tc>
                <a:tc>
                  <a:txBody>
                    <a:bodyPr/>
                    <a:lstStyle/>
                    <a:p>
                      <a:pPr algn="ctr">
                        <a:lnSpc>
                          <a:spcPct val="115000"/>
                        </a:lnSpc>
                        <a:spcAft>
                          <a:spcPts val="0"/>
                        </a:spcAft>
                      </a:pPr>
                      <a:endParaRPr lang="ru-RU" sz="1200" dirty="0">
                        <a:solidFill>
                          <a:srgbClr val="12065A"/>
                        </a:solidFill>
                        <a:latin typeface="Times New Roman"/>
                        <a:ea typeface="Times New Roman"/>
                        <a:cs typeface="Times New Roman"/>
                      </a:endParaRPr>
                    </a:p>
                  </a:txBody>
                  <a:tcPr marL="39370" marR="39370" marT="64770" marB="64770" anchor="ctr"/>
                </a:tc>
                <a:tc>
                  <a:txBody>
                    <a:bodyPr/>
                    <a:lstStyle/>
                    <a:p>
                      <a:pPr algn="ctr">
                        <a:lnSpc>
                          <a:spcPct val="115000"/>
                        </a:lnSpc>
                        <a:spcAft>
                          <a:spcPts val="0"/>
                        </a:spcAft>
                      </a:pPr>
                      <a:endParaRPr lang="ru-RU" sz="1200" dirty="0">
                        <a:solidFill>
                          <a:srgbClr val="12065A"/>
                        </a:solidFill>
                        <a:latin typeface="Times New Roman"/>
                        <a:ea typeface="Times New Roman"/>
                        <a:cs typeface="Times New Roman"/>
                      </a:endParaRPr>
                    </a:p>
                  </a:txBody>
                  <a:tcPr marL="39370" marR="39370" marT="64770" marB="64770" anchor="ctr"/>
                </a:tc>
                <a:tc>
                  <a:txBody>
                    <a:bodyPr/>
                    <a:lstStyle/>
                    <a:p>
                      <a:pPr algn="ctr">
                        <a:lnSpc>
                          <a:spcPct val="115000"/>
                        </a:lnSpc>
                        <a:spcAft>
                          <a:spcPts val="0"/>
                        </a:spcAft>
                      </a:pPr>
                      <a:r>
                        <a:rPr lang="ru-RU" sz="1200" dirty="0">
                          <a:solidFill>
                            <a:srgbClr val="12065A"/>
                          </a:solidFill>
                          <a:latin typeface="Times New Roman"/>
                          <a:ea typeface="Times New Roman"/>
                          <a:cs typeface="Times New Roman"/>
                        </a:rPr>
                        <a:t>+</a:t>
                      </a:r>
                    </a:p>
                  </a:txBody>
                  <a:tcPr marL="39370" marR="39370" marT="64770" marB="64770" anchor="ctr"/>
                </a:tc>
              </a:tr>
            </a:tbl>
          </a:graphicData>
        </a:graphic>
      </p:graphicFrame>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268413"/>
          <a:ext cx="8291512" cy="3844925"/>
        </p:xfrm>
        <a:graphic>
          <a:graphicData uri="http://schemas.openxmlformats.org/drawingml/2006/table">
            <a:tbl>
              <a:tblPr/>
              <a:tblGrid>
                <a:gridCol w="1389062"/>
                <a:gridCol w="2787650"/>
                <a:gridCol w="798513"/>
                <a:gridCol w="1657350"/>
                <a:gridCol w="1658937"/>
              </a:tblGrid>
              <a:tr h="1079500">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309563">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598488">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XIII. Управление конфигурацией (УКФ)</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8636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УКФ.0</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Разработка политики управления конфигурацией информационной (автоматизированной) системы</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9604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УКФ.1</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Идентификация объектов управления конфигурацией</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5084763"/>
          <a:ext cx="8302625" cy="1008062"/>
        </p:xfrm>
        <a:graphic>
          <a:graphicData uri="http://schemas.openxmlformats.org/drawingml/2006/table">
            <a:tbl>
              <a:tblPr firstRow="1" bandRow="1">
                <a:tableStyleId>{5C22544A-7EE6-4342-B048-85BDC9FD1C3A}</a:tableStyleId>
              </a:tblPr>
              <a:tblGrid>
                <a:gridCol w="1440160"/>
                <a:gridCol w="2736304"/>
                <a:gridCol w="833304"/>
                <a:gridCol w="1645920"/>
                <a:gridCol w="1645920"/>
              </a:tblGrid>
              <a:tr h="1008112">
                <a:tc>
                  <a:txBody>
                    <a:bodyPr/>
                    <a:lstStyle/>
                    <a:p>
                      <a:pPr algn="ctr">
                        <a:lnSpc>
                          <a:spcPct val="115000"/>
                        </a:lnSpc>
                        <a:spcAft>
                          <a:spcPts val="0"/>
                        </a:spcAft>
                      </a:pPr>
                      <a:r>
                        <a:rPr lang="ru-RU" sz="1400" b="0" kern="1200" dirty="0" smtClean="0">
                          <a:solidFill>
                            <a:schemeClr val="dk1"/>
                          </a:solidFill>
                          <a:latin typeface="Times New Roman" pitchFamily="18" charset="0"/>
                          <a:ea typeface="+mn-ea"/>
                          <a:cs typeface="Times New Roman" pitchFamily="18" charset="0"/>
                        </a:rPr>
                        <a:t>УКФ.2</a:t>
                      </a:r>
                      <a:endParaRPr lang="ru-RU" sz="1400" b="0" dirty="0">
                        <a:latin typeface="Times New Roman" pitchFamily="18" charset="0"/>
                        <a:ea typeface="Times New Roman"/>
                        <a:cs typeface="Times New Roman" pitchFamily="18" charset="0"/>
                      </a:endParaRPr>
                    </a:p>
                  </a:txBody>
                  <a:tcPr marL="39370" marR="39370" marT="64770" marB="64770" anchor="ctr"/>
                </a:tc>
                <a:tc>
                  <a:txBody>
                    <a:bodyPr/>
                    <a:lstStyle/>
                    <a:p>
                      <a:pPr algn="ctr">
                        <a:lnSpc>
                          <a:spcPct val="115000"/>
                        </a:lnSpc>
                        <a:spcAft>
                          <a:spcPts val="0"/>
                        </a:spcAft>
                      </a:pPr>
                      <a:r>
                        <a:rPr lang="ru-RU" sz="1400" b="0" kern="1200" dirty="0" smtClean="0">
                          <a:solidFill>
                            <a:srgbClr val="12065A"/>
                          </a:solidFill>
                          <a:latin typeface="Times New Roman" pitchFamily="18" charset="0"/>
                          <a:ea typeface="+mn-ea"/>
                          <a:cs typeface="Times New Roman" pitchFamily="18" charset="0"/>
                        </a:rPr>
                        <a:t>Управление изменениями</a:t>
                      </a:r>
                      <a:endParaRPr lang="ru-RU" sz="1400" b="0" dirty="0">
                        <a:solidFill>
                          <a:srgbClr val="12065A"/>
                        </a:solidFill>
                        <a:latin typeface="Times New Roman" pitchFamily="18" charset="0"/>
                        <a:ea typeface="Times New Roman"/>
                        <a:cs typeface="Times New Roman" pitchFamily="18" charset="0"/>
                      </a:endParaRPr>
                    </a:p>
                  </a:txBody>
                  <a:tcPr marL="39370" marR="39370" marT="64770" marB="64770" anchor="ctr"/>
                </a:tc>
                <a:tc>
                  <a:txBody>
                    <a:bodyPr/>
                    <a:lstStyle/>
                    <a:p>
                      <a:pPr algn="ctr">
                        <a:lnSpc>
                          <a:spcPct val="115000"/>
                        </a:lnSpc>
                        <a:spcAft>
                          <a:spcPts val="0"/>
                        </a:spcAft>
                      </a:pPr>
                      <a:r>
                        <a:rPr lang="ru-RU" sz="1200" dirty="0">
                          <a:solidFill>
                            <a:srgbClr val="12065A"/>
                          </a:solidFill>
                          <a:latin typeface="Times New Roman"/>
                          <a:ea typeface="Times New Roman"/>
                          <a:cs typeface="Times New Roman"/>
                        </a:rPr>
                        <a:t>+</a:t>
                      </a:r>
                    </a:p>
                  </a:txBody>
                  <a:tcPr marL="39370" marR="39370" marT="64770" marB="64770" anchor="ctr"/>
                </a:tc>
                <a:tc>
                  <a:txBody>
                    <a:bodyPr/>
                    <a:lstStyle/>
                    <a:p>
                      <a:pPr algn="ctr">
                        <a:lnSpc>
                          <a:spcPct val="115000"/>
                        </a:lnSpc>
                        <a:spcAft>
                          <a:spcPts val="0"/>
                        </a:spcAft>
                      </a:pPr>
                      <a:r>
                        <a:rPr lang="ru-RU" sz="1200" dirty="0">
                          <a:solidFill>
                            <a:srgbClr val="12065A"/>
                          </a:solidFill>
                          <a:latin typeface="Times New Roman"/>
                          <a:ea typeface="Times New Roman"/>
                          <a:cs typeface="Times New Roman"/>
                        </a:rPr>
                        <a:t>+</a:t>
                      </a:r>
                    </a:p>
                  </a:txBody>
                  <a:tcPr marL="39370" marR="39370" marT="64770" marB="64770" anchor="ctr"/>
                </a:tc>
                <a:tc>
                  <a:txBody>
                    <a:bodyPr/>
                    <a:lstStyle/>
                    <a:p>
                      <a:pPr algn="ctr">
                        <a:lnSpc>
                          <a:spcPct val="115000"/>
                        </a:lnSpc>
                        <a:spcAft>
                          <a:spcPts val="0"/>
                        </a:spcAft>
                      </a:pPr>
                      <a:r>
                        <a:rPr lang="ru-RU" sz="1200" dirty="0">
                          <a:solidFill>
                            <a:srgbClr val="12065A"/>
                          </a:solidFill>
                          <a:latin typeface="Times New Roman"/>
                          <a:ea typeface="Times New Roman"/>
                          <a:cs typeface="Times New Roman"/>
                        </a:rPr>
                        <a:t>+</a:t>
                      </a:r>
                    </a:p>
                  </a:txBody>
                  <a:tcPr marL="39370" marR="39370" marT="64770" marB="64770" anchor="ctr"/>
                </a:tc>
              </a:tr>
            </a:tbl>
          </a:graphicData>
        </a:graphic>
      </p:graphicFrame>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268413"/>
          <a:ext cx="8291512" cy="4408488"/>
        </p:xfrm>
        <a:graphic>
          <a:graphicData uri="http://schemas.openxmlformats.org/drawingml/2006/table">
            <a:tbl>
              <a:tblPr/>
              <a:tblGrid>
                <a:gridCol w="1389062"/>
                <a:gridCol w="2716213"/>
                <a:gridCol w="869950"/>
                <a:gridCol w="1657350"/>
                <a:gridCol w="1658937"/>
              </a:tblGrid>
              <a:tr h="1152525">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577850">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520700">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XIII. Управление конфигурацией (УКФ)</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1144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УКФ.3</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Установка (инсталляция) только разрешенного к использованию программного обеспечения</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10429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УКФ.4</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Контроль действий по внесению изменений</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981075"/>
          <a:ext cx="8291512" cy="3944939"/>
        </p:xfrm>
        <a:graphic>
          <a:graphicData uri="http://schemas.openxmlformats.org/drawingml/2006/table">
            <a:tbl>
              <a:tblPr/>
              <a:tblGrid>
                <a:gridCol w="1389062"/>
                <a:gridCol w="2611438"/>
                <a:gridCol w="974725"/>
                <a:gridCol w="1657350"/>
                <a:gridCol w="1658937"/>
              </a:tblGrid>
              <a:tr h="936625">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331788">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717550">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XIV. Управление обновлениями программного обеспечения (ОПО)</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9286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ОПО.0</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Разработка политики управления обновлениями программного обеспечения</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10302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ОПО.1</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Поиск, получение обновлений программного обеспечения от доверенного источника</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5013325"/>
          <a:ext cx="8302625" cy="1154113"/>
        </p:xfrm>
        <a:graphic>
          <a:graphicData uri="http://schemas.openxmlformats.org/drawingml/2006/table">
            <a:tbl>
              <a:tblPr/>
              <a:tblGrid>
                <a:gridCol w="1439862"/>
                <a:gridCol w="2592388"/>
                <a:gridCol w="977900"/>
                <a:gridCol w="1646237"/>
                <a:gridCol w="1646238"/>
              </a:tblGrid>
              <a:tr h="11541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ОПО.2</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Контроль целостности обновлений программного обеспечения</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 Box 2"/>
          <p:cNvSpPr txBox="1">
            <a:spLocks noChangeArrowheads="1"/>
          </p:cNvSpPr>
          <p:nvPr/>
        </p:nvSpPr>
        <p:spPr bwMode="auto">
          <a:xfrm>
            <a:off x="323850" y="692150"/>
            <a:ext cx="8569325" cy="5232400"/>
          </a:xfrm>
          <a:prstGeom prst="rect">
            <a:avLst/>
          </a:prstGeom>
          <a:noFill/>
          <a:ln w="9525">
            <a:noFill/>
            <a:miter lim="800000"/>
            <a:headEnd/>
            <a:tailEnd/>
          </a:ln>
        </p:spPr>
        <p:txBody>
          <a:bodyPr>
            <a:spAutoFit/>
          </a:bodyPr>
          <a:lstStyle/>
          <a:p>
            <a:pPr algn="ctr" eaLnBrk="0" hangingPunct="0"/>
            <a:r>
              <a:rPr lang="ru-RU" sz="2200" b="1" dirty="0">
                <a:solidFill>
                  <a:srgbClr val="FF0000"/>
                </a:solidFill>
              </a:rPr>
              <a:t>Установление требований к обеспечению безопасности</a:t>
            </a:r>
          </a:p>
          <a:p>
            <a:pPr algn="ctr" eaLnBrk="0" hangingPunct="0"/>
            <a:r>
              <a:rPr lang="ru-RU" sz="2200" b="1" dirty="0">
                <a:solidFill>
                  <a:srgbClr val="FF0000"/>
                </a:solidFill>
              </a:rPr>
              <a:t>значимого объекта</a:t>
            </a:r>
          </a:p>
          <a:p>
            <a:pPr eaLnBrk="0" hangingPunct="0"/>
            <a:r>
              <a:rPr lang="ru-RU" sz="2000" dirty="0"/>
              <a:t> </a:t>
            </a:r>
          </a:p>
          <a:p>
            <a:pPr eaLnBrk="0" hangingPunct="0">
              <a:lnSpc>
                <a:spcPct val="150000"/>
              </a:lnSpc>
            </a:pPr>
            <a:r>
              <a:rPr lang="ru-RU" sz="2000" dirty="0"/>
              <a:t>10. Задание требований к обеспечению безопасности значимого объекта осуществляется субъектом критической информационной инфраструктуры и (или) лицом, устанавливающим требования к обеспечению безопасности значимых объектов, в соответствии с категорией значимости значимого объекта, определенной в порядке, установленном Правилами категорирования объектов критической информационной инфраструктуры Российской Федерации, утвержденными постановлением Правительства Российской Федерации  </a:t>
            </a:r>
            <a:r>
              <a:rPr lang="en-US" sz="2000" dirty="0"/>
              <a:t> </a:t>
            </a:r>
            <a:r>
              <a:rPr lang="ru-RU" sz="2000" dirty="0"/>
              <a:t>от  8  февраля 2018 г.  N 127   "Об   утверждении  Правил</a:t>
            </a: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268413"/>
          <a:ext cx="8291512" cy="4608512"/>
        </p:xfrm>
        <a:graphic>
          <a:graphicData uri="http://schemas.openxmlformats.org/drawingml/2006/table">
            <a:tbl>
              <a:tblPr/>
              <a:tblGrid>
                <a:gridCol w="1658937"/>
                <a:gridCol w="2341563"/>
                <a:gridCol w="104775"/>
                <a:gridCol w="869950"/>
                <a:gridCol w="1657350"/>
                <a:gridCol w="1658937"/>
              </a:tblGrid>
              <a:tr h="1252538">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hMerge="1">
                  <a:txBody>
                    <a:bodyPr/>
                    <a:lstStyle/>
                    <a:p>
                      <a:endParaRPr lang="ru-RU"/>
                    </a:p>
                  </a:txBody>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504825">
                <a:tc vMerge="1">
                  <a:txBody>
                    <a:bodyPr/>
                    <a:lstStyle/>
                    <a:p>
                      <a:endParaRPr lang="ru-RU"/>
                    </a:p>
                  </a:txBody>
                  <a:tcPr/>
                </a:tc>
                <a:tc gridSpan="2" vMerge="1">
                  <a:txBody>
                    <a:bodyPr/>
                    <a:lstStyle/>
                    <a:p>
                      <a:endParaRPr lang="ru-RU"/>
                    </a:p>
                  </a:txBody>
                  <a:tcPr/>
                </a:tc>
                <a:tc hMerge="1"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687388">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XIV. Управление обновлениями программного обеспечения (ОПО)</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1461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ОПО.3</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Тестирование обновлений программного обеспечения</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10191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ОПО.4</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Установка обновлений программного обеспечения</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268413"/>
          <a:ext cx="8291512" cy="3919537"/>
        </p:xfrm>
        <a:graphic>
          <a:graphicData uri="http://schemas.openxmlformats.org/drawingml/2006/table">
            <a:tbl>
              <a:tblPr/>
              <a:tblGrid>
                <a:gridCol w="1439862"/>
                <a:gridCol w="2736850"/>
                <a:gridCol w="798513"/>
                <a:gridCol w="1657350"/>
                <a:gridCol w="1658937"/>
              </a:tblGrid>
              <a:tr h="1181100">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309563">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76238">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XV. Планирование мероприятий по обеспечению безопасности (ПЛН)</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9413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ПЛН.0</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Разработка политики планирования мероприятий по обеспечению защиты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9604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ПЛН.1</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Разработка, утверждение и актуализация плана мероприятий по обеспечению защиты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5229225"/>
          <a:ext cx="8302625" cy="865188"/>
        </p:xfrm>
        <a:graphic>
          <a:graphicData uri="http://schemas.openxmlformats.org/drawingml/2006/table">
            <a:tbl>
              <a:tblPr/>
              <a:tblGrid>
                <a:gridCol w="1439862"/>
                <a:gridCol w="2808288"/>
                <a:gridCol w="762000"/>
                <a:gridCol w="1646237"/>
                <a:gridCol w="1646238"/>
              </a:tblGrid>
              <a:tr h="8636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ПЛН.2</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Контроль выполнения мероприятий по обеспечению защиты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692150"/>
          <a:ext cx="8291512" cy="3502025"/>
        </p:xfrm>
        <a:graphic>
          <a:graphicData uri="http://schemas.openxmlformats.org/drawingml/2006/table">
            <a:tbl>
              <a:tblPr/>
              <a:tblGrid>
                <a:gridCol w="1389062"/>
                <a:gridCol w="2859088"/>
                <a:gridCol w="727075"/>
                <a:gridCol w="1657350"/>
                <a:gridCol w="1658937"/>
              </a:tblGrid>
              <a:tr h="825500">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482600">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60363">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XVI. Обеспечение действий внештатных ситуациях (ДНС)</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8667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ДНС.0</a:t>
                      </a: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Разработка политики обеспечения действий в нештатных ситуациях</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9207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ДНС.1</a:t>
                      </a: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Разработка плана действий в нештатных ситуациях</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224338"/>
          <a:ext cx="8302625" cy="2116137"/>
        </p:xfrm>
        <a:graphic>
          <a:graphicData uri="http://schemas.openxmlformats.org/drawingml/2006/table">
            <a:tbl>
              <a:tblPr/>
              <a:tblGrid>
                <a:gridCol w="1439862"/>
                <a:gridCol w="2808288"/>
                <a:gridCol w="762000"/>
                <a:gridCol w="1646237"/>
                <a:gridCol w="1646238"/>
              </a:tblGrid>
              <a:tr h="10048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ДНС.2</a:t>
                      </a: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Обучение и отработка действий персонала в нештатных ситуациях</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8128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ДНС.3</a:t>
                      </a: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Создание альтернативных мест хранения и обработки информации на случай возникновения нештатных ситуаций</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12065A"/>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12065A"/>
                          </a:solidFill>
                          <a:effectLst/>
                          <a:latin typeface="Times New Roman" pitchFamily="18" charset="0"/>
                          <a:cs typeface="Times New Roman" pitchFamily="18" charset="0"/>
                        </a:rPr>
                        <a:t>+</a:t>
                      </a:r>
                      <a:endParaRPr kumimoji="0" lang="ru-RU" sz="12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692150"/>
          <a:ext cx="8291512" cy="5530850"/>
        </p:xfrm>
        <a:graphic>
          <a:graphicData uri="http://schemas.openxmlformats.org/drawingml/2006/table">
            <a:tbl>
              <a:tblPr/>
              <a:tblGrid>
                <a:gridCol w="1389062"/>
                <a:gridCol w="2932113"/>
                <a:gridCol w="1150937"/>
                <a:gridCol w="1160463"/>
                <a:gridCol w="1658937"/>
              </a:tblGrid>
              <a:tr h="898525">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685800">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792163">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XVI. Обеспечение действий в нештатных ситуациях (ДНС)</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5525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ДНС.4</a:t>
                      </a: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Резервирование программного обеспечения, технических средств, каналов связи на случай возникновения нештатных ситуаций</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13208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ДНС.5</a:t>
                      </a: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Обеспечение возможности восстановления информационной (автоматизированной) системы в случае возникновения нештатных ситуаций</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692150"/>
          <a:ext cx="8291512" cy="2427732"/>
        </p:xfrm>
        <a:graphic>
          <a:graphicData uri="http://schemas.openxmlformats.org/drawingml/2006/table">
            <a:tbl>
              <a:tblPr/>
              <a:tblGrid>
                <a:gridCol w="1655762"/>
                <a:gridCol w="2808288"/>
                <a:gridCol w="1008062"/>
                <a:gridCol w="1160463"/>
                <a:gridCol w="1658937"/>
              </a:tblGrid>
              <a:tr h="792163">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647700">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647700">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XVI. Обеспечение действий в нештатных ситуациях (ДНС)</a:t>
                      </a:r>
                      <a:endParaRPr kumimoji="0" lang="en-US" sz="1800" b="0" i="0" u="none" strike="noStrike" cap="none" normalizeH="0" baseline="0" smtClean="0">
                        <a:ln>
                          <a:noFill/>
                        </a:ln>
                        <a:solidFill>
                          <a:srgbClr val="000000"/>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bl>
          </a:graphicData>
        </a:graphic>
      </p:graphicFrame>
      <p:graphicFrame>
        <p:nvGraphicFramePr>
          <p:cNvPr id="5" name="Таблица 4"/>
          <p:cNvGraphicFramePr>
            <a:graphicFrameLocks noGrp="1"/>
          </p:cNvGraphicFramePr>
          <p:nvPr/>
        </p:nvGraphicFramePr>
        <p:xfrm>
          <a:off x="395288" y="2965450"/>
          <a:ext cx="8302625" cy="1760538"/>
        </p:xfrm>
        <a:graphic>
          <a:graphicData uri="http://schemas.openxmlformats.org/drawingml/2006/table">
            <a:tbl>
              <a:tblPr/>
              <a:tblGrid>
                <a:gridCol w="1655762"/>
                <a:gridCol w="2808288"/>
                <a:gridCol w="1008062"/>
                <a:gridCol w="1184275"/>
                <a:gridCol w="1646238"/>
              </a:tblGrid>
              <a:tr h="17605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ДНС.</a:t>
                      </a:r>
                      <a:r>
                        <a:rPr kumimoji="0" lang="en-US" sz="1400" b="0" i="0" u="none" strike="noStrike" cap="none" normalizeH="0" baseline="0" smtClean="0">
                          <a:ln>
                            <a:noFill/>
                          </a:ln>
                          <a:solidFill>
                            <a:srgbClr val="000000"/>
                          </a:solidFill>
                          <a:effectLst/>
                          <a:latin typeface="Times New Roman" pitchFamily="18" charset="0"/>
                          <a:cs typeface="Times New Roman" pitchFamily="18" charset="0"/>
                        </a:rPr>
                        <a:t>6</a:t>
                      </a: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1429"/>
                          </a:solidFill>
                          <a:effectLst/>
                          <a:latin typeface="Times New Roman" pitchFamily="18" charset="0"/>
                          <a:cs typeface="Times New Roman" pitchFamily="18" charset="0"/>
                        </a:rPr>
                        <a:t>Анализ возникших нештатных ситуаций и принятие мер по недопущению их повторного возникновения</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268413"/>
          <a:ext cx="8291512" cy="4032251"/>
        </p:xfrm>
        <a:graphic>
          <a:graphicData uri="http://schemas.openxmlformats.org/drawingml/2006/table">
            <a:tbl>
              <a:tblPr/>
              <a:tblGrid>
                <a:gridCol w="1658937"/>
                <a:gridCol w="2341563"/>
                <a:gridCol w="974725"/>
                <a:gridCol w="1657350"/>
                <a:gridCol w="1658937"/>
              </a:tblGrid>
              <a:tr h="1247775">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327025">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96875">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XVII. Информирование и обучение персонала (ИПО)</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8937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ИПО.0</a:t>
                      </a: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Разработка политики информирования и обучения персонала</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11668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ИПО.1</a:t>
                      </a: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Информирование персонала об угрозах безопасности информации и о правилах безопасной работы</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5300663"/>
          <a:ext cx="8301608" cy="936104"/>
        </p:xfrm>
        <a:graphic>
          <a:graphicData uri="http://schemas.openxmlformats.org/drawingml/2006/table">
            <a:tbl>
              <a:tblPr firstRow="1" bandRow="1">
                <a:tableStyleId>{5C22544A-7EE6-4342-B048-85BDC9FD1C3A}</a:tableStyleId>
              </a:tblPr>
              <a:tblGrid>
                <a:gridCol w="1656184"/>
                <a:gridCol w="2376264"/>
                <a:gridCol w="977320"/>
                <a:gridCol w="1645920"/>
                <a:gridCol w="1645920"/>
              </a:tblGrid>
              <a:tr h="936104">
                <a:tc>
                  <a:txBody>
                    <a:bodyPr/>
                    <a:lstStyle/>
                    <a:p>
                      <a:pPr algn="ctr">
                        <a:lnSpc>
                          <a:spcPct val="115000"/>
                        </a:lnSpc>
                        <a:spcAft>
                          <a:spcPts val="0"/>
                        </a:spcAft>
                      </a:pPr>
                      <a:r>
                        <a:rPr lang="ru-RU" sz="1400" b="0" kern="1200" dirty="0" smtClean="0">
                          <a:solidFill>
                            <a:schemeClr val="dk1"/>
                          </a:solidFill>
                          <a:latin typeface="Times New Roman" pitchFamily="18" charset="0"/>
                          <a:ea typeface="+mn-ea"/>
                          <a:cs typeface="Times New Roman" pitchFamily="18" charset="0"/>
                        </a:rPr>
                        <a:t>ИПО.2</a:t>
                      </a:r>
                      <a:endParaRPr lang="ru-RU" sz="1400" b="0" dirty="0">
                        <a:solidFill>
                          <a:srgbClr val="12065A"/>
                        </a:solidFill>
                        <a:latin typeface="Times New Roman" pitchFamily="18" charset="0"/>
                        <a:ea typeface="Times New Roman"/>
                        <a:cs typeface="Times New Roman" pitchFamily="18" charset="0"/>
                      </a:endParaRPr>
                    </a:p>
                  </a:txBody>
                  <a:tcPr marL="39370" marR="39370" marT="64770" marB="64770" anchor="ctr"/>
                </a:tc>
                <a:tc>
                  <a:txBody>
                    <a:bodyPr/>
                    <a:lstStyle/>
                    <a:p>
                      <a:pPr algn="ctr">
                        <a:lnSpc>
                          <a:spcPct val="115000"/>
                        </a:lnSpc>
                        <a:spcAft>
                          <a:spcPts val="0"/>
                        </a:spcAft>
                      </a:pPr>
                      <a:r>
                        <a:rPr lang="ru-RU" sz="1400" b="0" kern="1200" dirty="0" smtClean="0">
                          <a:solidFill>
                            <a:srgbClr val="12065A"/>
                          </a:solidFill>
                          <a:latin typeface="Times New Roman" pitchFamily="18" charset="0"/>
                          <a:ea typeface="+mn-ea"/>
                          <a:cs typeface="Times New Roman" pitchFamily="18" charset="0"/>
                        </a:rPr>
                        <a:t>Обучение персонала правилам безопасной работы</a:t>
                      </a:r>
                      <a:endParaRPr lang="ru-RU" sz="1400" b="0" dirty="0">
                        <a:solidFill>
                          <a:srgbClr val="12065A"/>
                        </a:solidFill>
                        <a:latin typeface="Times New Roman" pitchFamily="18" charset="0"/>
                        <a:ea typeface="Times New Roman"/>
                        <a:cs typeface="Times New Roman" pitchFamily="18" charset="0"/>
                      </a:endParaRPr>
                    </a:p>
                  </a:txBody>
                  <a:tcPr marL="39370" marR="39370" marT="64770" marB="64770" anchor="ctr"/>
                </a:tc>
                <a:tc>
                  <a:txBody>
                    <a:bodyPr/>
                    <a:lstStyle/>
                    <a:p>
                      <a:pPr algn="ctr">
                        <a:lnSpc>
                          <a:spcPct val="115000"/>
                        </a:lnSpc>
                        <a:spcAft>
                          <a:spcPts val="0"/>
                        </a:spcAft>
                      </a:pPr>
                      <a:r>
                        <a:rPr lang="ru-RU" sz="1200" dirty="0">
                          <a:solidFill>
                            <a:srgbClr val="12065A"/>
                          </a:solidFill>
                          <a:latin typeface="Times New Roman"/>
                          <a:ea typeface="Times New Roman"/>
                          <a:cs typeface="Times New Roman"/>
                        </a:rPr>
                        <a:t>+</a:t>
                      </a:r>
                    </a:p>
                  </a:txBody>
                  <a:tcPr marL="39370" marR="39370" marT="64770" marB="64770" anchor="ctr"/>
                </a:tc>
                <a:tc>
                  <a:txBody>
                    <a:bodyPr/>
                    <a:lstStyle/>
                    <a:p>
                      <a:pPr algn="ctr">
                        <a:lnSpc>
                          <a:spcPct val="115000"/>
                        </a:lnSpc>
                        <a:spcAft>
                          <a:spcPts val="0"/>
                        </a:spcAft>
                      </a:pPr>
                      <a:r>
                        <a:rPr lang="ru-RU" sz="1200" dirty="0">
                          <a:solidFill>
                            <a:srgbClr val="12065A"/>
                          </a:solidFill>
                          <a:latin typeface="Times New Roman"/>
                          <a:ea typeface="Times New Roman"/>
                          <a:cs typeface="Times New Roman"/>
                        </a:rPr>
                        <a:t>+</a:t>
                      </a:r>
                    </a:p>
                  </a:txBody>
                  <a:tcPr marL="39370" marR="39370" marT="64770" marB="64770" anchor="ctr"/>
                </a:tc>
                <a:tc>
                  <a:txBody>
                    <a:bodyPr/>
                    <a:lstStyle/>
                    <a:p>
                      <a:pPr algn="ctr">
                        <a:lnSpc>
                          <a:spcPct val="115000"/>
                        </a:lnSpc>
                        <a:spcAft>
                          <a:spcPts val="0"/>
                        </a:spcAft>
                      </a:pPr>
                      <a:r>
                        <a:rPr lang="ru-RU" sz="1200" dirty="0">
                          <a:solidFill>
                            <a:srgbClr val="12065A"/>
                          </a:solidFill>
                          <a:latin typeface="Times New Roman"/>
                          <a:ea typeface="Times New Roman"/>
                          <a:cs typeface="Times New Roman"/>
                        </a:rPr>
                        <a:t>+</a:t>
                      </a:r>
                    </a:p>
                  </a:txBody>
                  <a:tcPr marL="39370" marR="39370" marT="64770" marB="64770" anchor="ctr"/>
                </a:tc>
              </a:tr>
            </a:tbl>
          </a:graphicData>
        </a:graphic>
      </p:graphicFrame>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268413"/>
          <a:ext cx="8291512" cy="4319588"/>
        </p:xfrm>
        <a:graphic>
          <a:graphicData uri="http://schemas.openxmlformats.org/drawingml/2006/table">
            <a:tbl>
              <a:tblPr/>
              <a:tblGrid>
                <a:gridCol w="1658937"/>
                <a:gridCol w="2662238"/>
                <a:gridCol w="1150937"/>
                <a:gridCol w="1160463"/>
                <a:gridCol w="1658937"/>
              </a:tblGrid>
              <a:tr h="1235075">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323850">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93700">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XVII. Информирование и обучение персонала (ИПО)</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2112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ИПО.3</a:t>
                      </a: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Проведение практических занятий с персоналом по правилам безопасной работы</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11557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ИПО.4</a:t>
                      </a: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0"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Контроль осведомленности персонала об угрозах безопасности информации и о правилах безопасной работы</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Таблица 2"/>
          <p:cNvSpPr>
            <a:spLocks noGrp="1"/>
          </p:cNvSpPr>
          <p:nvPr>
            <p:ph type="tbl" idx="1"/>
          </p:nvPr>
        </p:nvSpPr>
        <p:spPr>
          <a:xfrm>
            <a:off x="611188" y="6858000"/>
            <a:ext cx="8229600" cy="387350"/>
          </a:xfrm>
        </p:spPr>
      </p:sp>
      <p:sp>
        <p:nvSpPr>
          <p:cNvPr id="2" name="Заголовок 1"/>
          <p:cNvSpPr>
            <a:spLocks noGrp="1"/>
          </p:cNvSpPr>
          <p:nvPr>
            <p:ph type="title"/>
          </p:nvPr>
        </p:nvSpPr>
        <p:spPr>
          <a:xfrm>
            <a:off x="457200" y="274638"/>
            <a:ext cx="8229600" cy="5891212"/>
          </a:xfrm>
        </p:spPr>
        <p:txBody>
          <a:bodyPr/>
          <a:lstStyle/>
          <a:p>
            <a:pPr algn="l">
              <a:defRPr/>
            </a:pPr>
            <a:r>
              <a:rPr lang="ru-RU" sz="2400" dirty="0" smtClean="0">
                <a:solidFill>
                  <a:schemeClr val="accent1">
                    <a:lumMod val="10000"/>
                  </a:schemeClr>
                </a:solidFill>
                <a:latin typeface="Times New Roman" pitchFamily="18" charset="0"/>
                <a:cs typeface="Times New Roman" pitchFamily="18" charset="0"/>
              </a:rPr>
              <a:t>"+" - мера обеспечения безопасности включена в базовый набор мер для соответствующей категории значимого объекта.</a:t>
            </a:r>
            <a:br>
              <a:rPr lang="ru-RU" sz="2400" dirty="0" smtClean="0">
                <a:solidFill>
                  <a:schemeClr val="accent1">
                    <a:lumMod val="10000"/>
                  </a:schemeClr>
                </a:solidFill>
                <a:latin typeface="Times New Roman" pitchFamily="18" charset="0"/>
                <a:cs typeface="Times New Roman" pitchFamily="18" charset="0"/>
              </a:rPr>
            </a:br>
            <a:r>
              <a:rPr lang="ru-RU" sz="2400" dirty="0" smtClean="0">
                <a:solidFill>
                  <a:schemeClr val="accent1">
                    <a:lumMod val="10000"/>
                  </a:schemeClr>
                </a:solidFill>
                <a:latin typeface="Times New Roman" pitchFamily="18" charset="0"/>
                <a:cs typeface="Times New Roman" pitchFamily="18" charset="0"/>
              </a:rPr>
              <a:t/>
            </a:r>
            <a:br>
              <a:rPr lang="ru-RU" sz="2400" dirty="0" smtClean="0">
                <a:solidFill>
                  <a:schemeClr val="accent1">
                    <a:lumMod val="10000"/>
                  </a:schemeClr>
                </a:solidFill>
                <a:latin typeface="Times New Roman" pitchFamily="18" charset="0"/>
                <a:cs typeface="Times New Roman" pitchFamily="18" charset="0"/>
              </a:rPr>
            </a:br>
            <a:r>
              <a:rPr lang="ru-RU" sz="2400" dirty="0" smtClean="0">
                <a:solidFill>
                  <a:schemeClr val="accent1">
                    <a:lumMod val="10000"/>
                  </a:schemeClr>
                </a:solidFill>
                <a:latin typeface="Times New Roman" pitchFamily="18" charset="0"/>
                <a:cs typeface="Times New Roman" pitchFamily="18" charset="0"/>
              </a:rPr>
              <a:t>Меры обеспечения безопасности, не обозначенные знаком "+", применяются при адаптации и дополнении базового набора мер, а также при разработке компенсирующих мер в значимом объекте критической информационной инфраструктуры соответствующей категории значимости.</a:t>
            </a:r>
            <a:r>
              <a:rPr lang="ru-RU" sz="1800" dirty="0" smtClean="0">
                <a:solidFill>
                  <a:schemeClr val="accent1">
                    <a:lumMod val="10000"/>
                  </a:schemeClr>
                </a:solidFill>
                <a:latin typeface="Times New Roman" pitchFamily="18" charset="0"/>
                <a:cs typeface="Times New Roman" pitchFamily="18" charset="0"/>
              </a:rPr>
              <a:t/>
            </a:r>
            <a:br>
              <a:rPr lang="ru-RU" sz="1800" dirty="0" smtClean="0">
                <a:solidFill>
                  <a:schemeClr val="accent1">
                    <a:lumMod val="10000"/>
                  </a:schemeClr>
                </a:solidFill>
                <a:latin typeface="Times New Roman" pitchFamily="18" charset="0"/>
                <a:cs typeface="Times New Roman" pitchFamily="18" charset="0"/>
              </a:rPr>
            </a:br>
            <a:r>
              <a:rPr lang="ru-RU" sz="1800" dirty="0" smtClean="0">
                <a:solidFill>
                  <a:schemeClr val="accent1">
                    <a:lumMod val="10000"/>
                  </a:schemeClr>
                </a:solidFill>
                <a:latin typeface="Times New Roman" pitchFamily="18" charset="0"/>
                <a:cs typeface="Times New Roman" pitchFamily="18" charset="0"/>
              </a:rPr>
              <a:t> </a:t>
            </a:r>
            <a:endParaRPr lang="ru-RU" sz="1800" dirty="0">
              <a:solidFill>
                <a:schemeClr val="accent1">
                  <a:lumMod val="1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357188"/>
            <a:ext cx="8569325" cy="5940425"/>
          </a:xfrm>
          <a:prstGeom prst="rect">
            <a:avLst/>
          </a:prstGeom>
          <a:noFill/>
          <a:ln w="9525">
            <a:noFill/>
            <a:miter lim="800000"/>
            <a:headEnd/>
            <a:tailEnd/>
          </a:ln>
          <a:effectLst/>
        </p:spPr>
        <p:txBody>
          <a:bodyPr>
            <a:spAutoFit/>
          </a:bodyPr>
          <a:lstStyle/>
          <a:p>
            <a:pPr eaLnBrk="0" hangingPunct="0">
              <a:lnSpc>
                <a:spcPct val="150000"/>
              </a:lnSpc>
              <a:defRPr/>
            </a:pPr>
            <a:r>
              <a:rPr lang="ru-RU" sz="2000" dirty="0">
                <a:cs typeface="+mn-cs"/>
              </a:rPr>
              <a:t>категорирования объектов критической информационной инфраструктуры Российской Федерации, а также перечня показателей критериев значимости объектов критической информационной инфраструктуры Российской Федерации" (Собрание законодательства Российской Федерации, 2018, N 8, ст. 1204).</a:t>
            </a:r>
          </a:p>
          <a:p>
            <a:pPr eaLnBrk="0" hangingPunct="0">
              <a:lnSpc>
                <a:spcPct val="150000"/>
              </a:lnSpc>
              <a:defRPr/>
            </a:pPr>
            <a:r>
              <a:rPr lang="ru-RU" sz="2000" dirty="0">
                <a:cs typeface="+mn-cs"/>
              </a:rPr>
              <a:t>Требования к обеспечению безопасности включаются в техническое задание на создание значимого объекта и (или) техническое задание (частное техническое задание) на создание подсистемы безопасности значимого объекта, которые должны содержать:</a:t>
            </a:r>
          </a:p>
          <a:p>
            <a:pPr eaLnBrk="0" hangingPunct="0">
              <a:lnSpc>
                <a:spcPct val="150000"/>
              </a:lnSpc>
              <a:defRPr/>
            </a:pPr>
            <a:endParaRPr lang="ru-RU" sz="2000" dirty="0">
              <a:cs typeface="+mn-cs"/>
            </a:endParaRPr>
          </a:p>
          <a:p>
            <a:pPr eaLnBrk="0" hangingPunct="0">
              <a:lnSpc>
                <a:spcPct val="150000"/>
              </a:lnSpc>
              <a:defRPr/>
            </a:pPr>
            <a:r>
              <a:rPr lang="ru-RU" sz="2000" dirty="0">
                <a:cs typeface="+mn-cs"/>
              </a:rPr>
              <a:t>а) цель и задачи обеспечения безопасности значимого объекта или подсистемы безопасности значимого объекта;</a:t>
            </a:r>
          </a:p>
          <a:p>
            <a:pPr marL="457200" indent="-457200" algn="just" eaLnBrk="0" hangingPunct="0">
              <a:defRPr/>
            </a:pPr>
            <a:endParaRPr lang="ru-RU" altLang="ru-RU" sz="2000" dirty="0">
              <a:cs typeface="+mn-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ext Box 2"/>
          <p:cNvSpPr txBox="1">
            <a:spLocks noChangeArrowheads="1"/>
          </p:cNvSpPr>
          <p:nvPr/>
        </p:nvSpPr>
        <p:spPr bwMode="auto">
          <a:xfrm>
            <a:off x="323850" y="285750"/>
            <a:ext cx="8569325" cy="5575300"/>
          </a:xfrm>
          <a:prstGeom prst="rect">
            <a:avLst/>
          </a:prstGeom>
          <a:noFill/>
          <a:ln w="9525">
            <a:noFill/>
            <a:miter lim="800000"/>
            <a:headEnd/>
            <a:tailEnd/>
          </a:ln>
        </p:spPr>
        <p:txBody>
          <a:bodyPr>
            <a:spAutoFit/>
          </a:bodyPr>
          <a:lstStyle/>
          <a:p>
            <a:pPr algn="just" eaLnBrk="0" hangingPunct="0">
              <a:lnSpc>
                <a:spcPct val="150000"/>
              </a:lnSpc>
            </a:pPr>
            <a:endParaRPr lang="ru-RU" sz="2000" dirty="0"/>
          </a:p>
          <a:p>
            <a:pPr eaLnBrk="0" hangingPunct="0">
              <a:lnSpc>
                <a:spcPct val="150000"/>
              </a:lnSpc>
            </a:pPr>
            <a:r>
              <a:rPr lang="ru-RU" sz="2000" dirty="0"/>
              <a:t>б) категорию значимости значимого объекта;</a:t>
            </a:r>
          </a:p>
          <a:p>
            <a:pPr eaLnBrk="0" hangingPunct="0">
              <a:lnSpc>
                <a:spcPct val="150000"/>
              </a:lnSpc>
            </a:pPr>
            <a:r>
              <a:rPr lang="ru-RU" sz="2000" dirty="0"/>
              <a:t>в) перечень нормативных правовых актов, методических документов и национальных стандартов, которым должен соответствовать значимый объект;</a:t>
            </a:r>
          </a:p>
          <a:p>
            <a:pPr eaLnBrk="0" hangingPunct="0">
              <a:lnSpc>
                <a:spcPct val="150000"/>
              </a:lnSpc>
            </a:pPr>
            <a:r>
              <a:rPr lang="ru-RU" sz="2000" dirty="0"/>
              <a:t>г) перечень типов объектов защиты значимого объекта;</a:t>
            </a:r>
          </a:p>
          <a:p>
            <a:pPr eaLnBrk="0" hangingPunct="0">
              <a:lnSpc>
                <a:spcPct val="150000"/>
              </a:lnSpc>
            </a:pPr>
            <a:r>
              <a:rPr lang="ru-RU" sz="2000" dirty="0"/>
              <a:t>д) организационные и технические меры, применяемые для обеспечения безопасности значимого объекта;</a:t>
            </a:r>
          </a:p>
          <a:p>
            <a:pPr eaLnBrk="0" hangingPunct="0">
              <a:lnSpc>
                <a:spcPct val="150000"/>
              </a:lnSpc>
            </a:pPr>
            <a:r>
              <a:rPr lang="ru-RU" sz="2000" dirty="0"/>
              <a:t>е) стадии (этапы работ) создания подсистемы безопасности значимого объекта;</a:t>
            </a:r>
          </a:p>
          <a:p>
            <a:pPr eaLnBrk="0" hangingPunct="0">
              <a:lnSpc>
                <a:spcPct val="150000"/>
              </a:lnSpc>
            </a:pPr>
            <a:r>
              <a:rPr lang="ru-RU" sz="2000" dirty="0"/>
              <a:t>ж) требования к применяемым программным и программно-аппаратным средствам, в том числе средствам защиты информации;</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ext Box 2"/>
          <p:cNvSpPr txBox="1">
            <a:spLocks noChangeArrowheads="1"/>
          </p:cNvSpPr>
          <p:nvPr/>
        </p:nvSpPr>
        <p:spPr bwMode="auto">
          <a:xfrm>
            <a:off x="323850" y="357188"/>
            <a:ext cx="8569325" cy="6094412"/>
          </a:xfrm>
          <a:prstGeom prst="rect">
            <a:avLst/>
          </a:prstGeom>
          <a:noFill/>
          <a:ln w="9525">
            <a:noFill/>
            <a:miter lim="800000"/>
            <a:headEnd/>
            <a:tailEnd/>
          </a:ln>
        </p:spPr>
        <p:txBody>
          <a:bodyPr>
            <a:spAutoFit/>
          </a:bodyPr>
          <a:lstStyle/>
          <a:p>
            <a:pPr eaLnBrk="0" hangingPunct="0">
              <a:lnSpc>
                <a:spcPct val="150000"/>
              </a:lnSpc>
            </a:pPr>
            <a:r>
              <a:rPr lang="ru-RU" sz="2000" dirty="0"/>
              <a:t>з) требования к защите средств и систем, обеспечивающих функционирование значимого объекта (обеспечивающей инфраструктуре);</a:t>
            </a:r>
          </a:p>
          <a:p>
            <a:pPr eaLnBrk="0" hangingPunct="0">
              <a:lnSpc>
                <a:spcPct val="150000"/>
              </a:lnSpc>
            </a:pPr>
            <a:r>
              <a:rPr lang="ru-RU" sz="2000" dirty="0"/>
              <a:t>и)  требования к информационному взаимодействию значимого объекта с иными объектами критической информационной инфраструктуры, а также иными информационными системами, автоматизированными системами управления или информационно-телекоммуникационными сетями.</a:t>
            </a:r>
          </a:p>
          <a:p>
            <a:pPr eaLnBrk="0" hangingPunct="0">
              <a:lnSpc>
                <a:spcPct val="150000"/>
              </a:lnSpc>
            </a:pPr>
            <a:r>
              <a:rPr lang="ru-RU" sz="2000" dirty="0"/>
              <a:t>В случае если значимый объект создается в рамках объекта капитального строительства, требования к обеспечению безопасности значимого объекта задаются застройщиком и оформляются в виде приложения к заданию на проектирование (реконструкцию) объекта капитального строительства.</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 Box 2"/>
          <p:cNvSpPr txBox="1">
            <a:spLocks noChangeArrowheads="1"/>
          </p:cNvSpPr>
          <p:nvPr/>
        </p:nvSpPr>
        <p:spPr bwMode="auto">
          <a:xfrm>
            <a:off x="323850" y="549275"/>
            <a:ext cx="8569325" cy="5113338"/>
          </a:xfrm>
          <a:prstGeom prst="rect">
            <a:avLst/>
          </a:prstGeom>
          <a:noFill/>
          <a:ln w="9525">
            <a:noFill/>
            <a:miter lim="800000"/>
            <a:headEnd/>
            <a:tailEnd/>
          </a:ln>
        </p:spPr>
        <p:txBody>
          <a:bodyPr>
            <a:spAutoFit/>
          </a:bodyPr>
          <a:lstStyle/>
          <a:p>
            <a:pPr eaLnBrk="0" hangingPunct="0">
              <a:lnSpc>
                <a:spcPct val="150000"/>
              </a:lnSpc>
            </a:pPr>
            <a:r>
              <a:rPr lang="ru-RU" sz="2000" dirty="0"/>
              <a:t>При определении требований к обеспечению безопасности значимого объекта учитываются положения организационно-распорядительных документов по обеспечению безопасности значимых объектов, разрабатываемых субъектами критической информационной инфраструктуры в соответствии с требованиями к созданию систем безопасности значимых объектов и обеспечению их функционирования, утвержденными в соответствии с пунктом 4 части 3 статьи 6 Федерального закона от 26 июля 2017 г. N 187-ФЗ "О безопасности критической информационной инфраструктуры Российской Федерации" (далее - организационно-распорядительные документы по безопасности значимых объектов).</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2"/>
          <p:cNvSpPr txBox="1">
            <a:spLocks noChangeArrowheads="1"/>
          </p:cNvSpPr>
          <p:nvPr/>
        </p:nvSpPr>
        <p:spPr bwMode="auto">
          <a:xfrm>
            <a:off x="323850" y="549275"/>
            <a:ext cx="8569325" cy="6308725"/>
          </a:xfrm>
          <a:prstGeom prst="rect">
            <a:avLst/>
          </a:prstGeom>
          <a:noFill/>
          <a:ln w="9525">
            <a:noFill/>
            <a:miter lim="800000"/>
            <a:headEnd/>
            <a:tailEnd/>
          </a:ln>
        </p:spPr>
        <p:txBody>
          <a:bodyPr>
            <a:spAutoFit/>
          </a:bodyPr>
          <a:lstStyle/>
          <a:p>
            <a:pPr algn="ctr" eaLnBrk="0" hangingPunct="0"/>
            <a:r>
              <a:rPr lang="ru-RU" sz="2200" b="1" dirty="0">
                <a:solidFill>
                  <a:srgbClr val="FF0000"/>
                </a:solidFill>
              </a:rPr>
              <a:t>Разработка организационных и технических мер по обеспечению безопасности значимого объекта</a:t>
            </a:r>
            <a:r>
              <a:rPr lang="ru-RU" sz="2200" b="1" dirty="0"/>
              <a:t> </a:t>
            </a:r>
          </a:p>
          <a:p>
            <a:pPr eaLnBrk="0" hangingPunct="0">
              <a:lnSpc>
                <a:spcPct val="150000"/>
              </a:lnSpc>
            </a:pPr>
            <a:r>
              <a:rPr lang="ru-RU" sz="2000" dirty="0"/>
              <a:t>11. Разработка организационных и технических мер по обеспечению безопасности значимого объекта осуществляется субъектом критической информационной инфраструктуры и (или) лицом, привлекаемым в соответствии с законодательством Российской Федерации к проведению работ по созданию (модернизации) значимого объекта и (или) обеспечению его безопасности, в соответствии с техническим заданием на создание значимого объекта и (или) техническим заданием (частным техническим заданием) на создание подсистемы безопасности значимого объекта и должна включать:</a:t>
            </a:r>
          </a:p>
          <a:p>
            <a:pPr eaLnBrk="0" hangingPunct="0">
              <a:lnSpc>
                <a:spcPct val="150000"/>
              </a:lnSpc>
            </a:pPr>
            <a:r>
              <a:rPr lang="ru-RU" sz="2000" dirty="0"/>
              <a:t>а) анализ угроз безопасности информации и разработку модели угроз безопасности информации или ее уточнение (при ее наличии);</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ext Box 2"/>
          <p:cNvSpPr txBox="1">
            <a:spLocks noChangeArrowheads="1"/>
          </p:cNvSpPr>
          <p:nvPr/>
        </p:nvSpPr>
        <p:spPr bwMode="auto">
          <a:xfrm>
            <a:off x="323850" y="549275"/>
            <a:ext cx="8569325" cy="6037263"/>
          </a:xfrm>
          <a:prstGeom prst="rect">
            <a:avLst/>
          </a:prstGeom>
          <a:noFill/>
          <a:ln w="9525">
            <a:noFill/>
            <a:miter lim="800000"/>
            <a:headEnd/>
            <a:tailEnd/>
          </a:ln>
        </p:spPr>
        <p:txBody>
          <a:bodyPr>
            <a:spAutoFit/>
          </a:bodyPr>
          <a:lstStyle/>
          <a:p>
            <a:pPr eaLnBrk="0" hangingPunct="0">
              <a:lnSpc>
                <a:spcPct val="150000"/>
              </a:lnSpc>
            </a:pPr>
            <a:r>
              <a:rPr lang="ru-RU" sz="2000" dirty="0"/>
              <a:t>б) проектирование подсистемы безопасности значимого объекта;</a:t>
            </a:r>
          </a:p>
          <a:p>
            <a:pPr eaLnBrk="0" hangingPunct="0">
              <a:lnSpc>
                <a:spcPct val="150000"/>
              </a:lnSpc>
            </a:pPr>
            <a:r>
              <a:rPr lang="ru-RU" sz="2000" dirty="0"/>
              <a:t>в) разработку рабочей (эксплуатационной) документации на значимый объект (в части обеспечения его безопасности).</a:t>
            </a:r>
          </a:p>
          <a:p>
            <a:pPr eaLnBrk="0" hangingPunct="0">
              <a:lnSpc>
                <a:spcPct val="150000"/>
              </a:lnSpc>
            </a:pPr>
            <a:r>
              <a:rPr lang="ru-RU" sz="2000" dirty="0"/>
              <a:t>	Разрабатываемые организационные и технические меры по обеспечению безопасности значимого объекта не должны оказывать негативного влияния на создание и функционирование значимого объекта.</a:t>
            </a:r>
          </a:p>
          <a:p>
            <a:pPr eaLnBrk="0" hangingPunct="0">
              <a:lnSpc>
                <a:spcPct val="150000"/>
              </a:lnSpc>
            </a:pPr>
            <a:r>
              <a:rPr lang="ru-RU" sz="2000" dirty="0"/>
              <a:t>	При разработке организационных и технических мер по обеспечению безопасности значимого объекта учитывается его информационное взаимодействие с иными объектами критической информационной инфраструктуры, информационными системами, автоматизированными системами управления или информационно-телекоммуникационными сетями.</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95338" y="2357438"/>
            <a:ext cx="7772400" cy="2800350"/>
          </a:xfrm>
        </p:spPr>
        <p:txBody>
          <a:bodyPr/>
          <a:lstStyle/>
          <a:p>
            <a:pPr algn="r" eaLnBrk="1" hangingPunct="1">
              <a:defRPr/>
            </a:pP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4"/>
                </a:solidFill>
              </a:rPr>
              <a:t> </a:t>
            </a:r>
            <a:br>
              <a:rPr lang="ru-RU" altLang="ru-RU" sz="2000" b="1" dirty="0" smtClean="0">
                <a:solidFill>
                  <a:schemeClr val="accent4"/>
                </a:solidFill>
              </a:rPr>
            </a:br>
            <a:r>
              <a:rPr lang="ru-RU" altLang="ru-RU" sz="2000" b="1" dirty="0" smtClean="0">
                <a:solidFill>
                  <a:schemeClr val="accent4"/>
                </a:solidFill>
              </a:rPr>
              <a:t/>
            </a:r>
            <a:br>
              <a:rPr lang="ru-RU" altLang="ru-RU" sz="2000" b="1" dirty="0" smtClean="0">
                <a:solidFill>
                  <a:schemeClr val="accent4"/>
                </a:solidFill>
              </a:rPr>
            </a:br>
            <a:r>
              <a:rPr lang="ru-RU" altLang="ru-RU" sz="2000" b="1" dirty="0" smtClean="0">
                <a:solidFill>
                  <a:schemeClr val="accent4"/>
                </a:solidFill>
              </a:rPr>
              <a:t/>
            </a:r>
            <a:br>
              <a:rPr lang="ru-RU" altLang="ru-RU" sz="2000" b="1" dirty="0" smtClean="0">
                <a:solidFill>
                  <a:schemeClr val="accent4"/>
                </a:solidFill>
              </a:rPr>
            </a:br>
            <a:endParaRPr lang="ru-RU" altLang="ru-RU" sz="2000" b="1" dirty="0" smtClean="0">
              <a:solidFill>
                <a:schemeClr val="accent4"/>
              </a:solidFill>
            </a:endParaRPr>
          </a:p>
        </p:txBody>
      </p:sp>
      <p:sp>
        <p:nvSpPr>
          <p:cNvPr id="3076" name="Прямоугольник 2"/>
          <p:cNvSpPr>
            <a:spLocks noChangeArrowheads="1"/>
          </p:cNvSpPr>
          <p:nvPr/>
        </p:nvSpPr>
        <p:spPr bwMode="auto">
          <a:xfrm>
            <a:off x="1000125" y="908050"/>
            <a:ext cx="7715250" cy="4545013"/>
          </a:xfrm>
          <a:prstGeom prst="rect">
            <a:avLst/>
          </a:prstGeom>
          <a:noFill/>
          <a:ln w="9525">
            <a:noFill/>
            <a:miter lim="800000"/>
            <a:headEnd/>
            <a:tailEnd/>
          </a:ln>
        </p:spPr>
        <p:txBody>
          <a:bodyPr>
            <a:spAutoFit/>
          </a:bodyPr>
          <a:lstStyle/>
          <a:p>
            <a:pPr algn="ctr"/>
            <a:r>
              <a:rPr lang="ru-RU" altLang="ru-RU" sz="2800" b="1">
                <a:solidFill>
                  <a:srgbClr val="FF3300"/>
                </a:solidFill>
              </a:rPr>
              <a:t>ЛЕКЦИЯ № 4</a:t>
            </a:r>
            <a:endParaRPr lang="en-US" altLang="ru-RU" sz="2800" b="1">
              <a:solidFill>
                <a:srgbClr val="FF3300"/>
              </a:solidFill>
            </a:endParaRPr>
          </a:p>
          <a:p>
            <a:pPr algn="ctr"/>
            <a:endParaRPr lang="ru-RU" altLang="ru-RU" sz="2800" b="1">
              <a:solidFill>
                <a:srgbClr val="FF3300"/>
              </a:solidFill>
            </a:endParaRPr>
          </a:p>
          <a:p>
            <a:pPr algn="ctr"/>
            <a:r>
              <a:rPr lang="ru-RU" altLang="ru-RU" sz="2000" b="1">
                <a:solidFill>
                  <a:srgbClr val="FF3300"/>
                </a:solidFill>
              </a:rPr>
              <a:t>ЧАСТЬ 1</a:t>
            </a:r>
          </a:p>
          <a:p>
            <a:pPr algn="ctr"/>
            <a:endParaRPr lang="ru-RU" altLang="ru-RU" sz="2000" b="1">
              <a:solidFill>
                <a:srgbClr val="FF3300"/>
              </a:solidFill>
            </a:endParaRPr>
          </a:p>
          <a:p>
            <a:pPr algn="ctr"/>
            <a:r>
              <a:rPr lang="ru-RU" sz="2800" b="1">
                <a:solidFill>
                  <a:srgbClr val="0000E5"/>
                </a:solidFill>
              </a:rPr>
              <a:t>Приказ ФСТЭК России от 25.12.2017 N 239</a:t>
            </a:r>
            <a:br>
              <a:rPr lang="ru-RU" sz="2800" b="1">
                <a:solidFill>
                  <a:srgbClr val="0000E5"/>
                </a:solidFill>
              </a:rPr>
            </a:br>
            <a:r>
              <a:rPr lang="ru-RU" sz="2800" b="1">
                <a:solidFill>
                  <a:srgbClr val="0000E5"/>
                </a:solidFill>
              </a:rPr>
              <a:t>"Об утверждении Требований по обеспечению безопасности значимых объектов критической информационной инфраструктуры Российской Федерации"</a:t>
            </a:r>
            <a:br>
              <a:rPr lang="ru-RU" sz="2800" b="1">
                <a:solidFill>
                  <a:srgbClr val="0000E5"/>
                </a:solidFill>
              </a:rPr>
            </a:br>
            <a:r>
              <a:rPr lang="ru-RU" sz="2800" b="1">
                <a:solidFill>
                  <a:srgbClr val="0000E5"/>
                </a:solidFill>
              </a:rPr>
              <a:t>(Зарегистрировано в Минюсте России 26.03.2018 N 50524)</a:t>
            </a:r>
            <a:endParaRPr lang="ru-RU" altLang="ru-RU" sz="2800" b="1">
              <a:solidFill>
                <a:srgbClr val="0000E5"/>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ext Box 2"/>
          <p:cNvSpPr txBox="1">
            <a:spLocks noChangeArrowheads="1"/>
          </p:cNvSpPr>
          <p:nvPr/>
        </p:nvSpPr>
        <p:spPr bwMode="auto">
          <a:xfrm>
            <a:off x="323850" y="549275"/>
            <a:ext cx="8569325" cy="5575300"/>
          </a:xfrm>
          <a:prstGeom prst="rect">
            <a:avLst/>
          </a:prstGeom>
          <a:noFill/>
          <a:ln w="9525">
            <a:noFill/>
            <a:miter lim="800000"/>
            <a:headEnd/>
            <a:tailEnd/>
          </a:ln>
        </p:spPr>
        <p:txBody>
          <a:bodyPr>
            <a:spAutoFit/>
          </a:bodyPr>
          <a:lstStyle/>
          <a:p>
            <a:pPr eaLnBrk="0" hangingPunct="0">
              <a:lnSpc>
                <a:spcPct val="150000"/>
              </a:lnSpc>
            </a:pPr>
            <a:endParaRPr lang="ru-RU" sz="2000" dirty="0"/>
          </a:p>
          <a:p>
            <a:pPr eaLnBrk="0" hangingPunct="0">
              <a:lnSpc>
                <a:spcPct val="150000"/>
              </a:lnSpc>
            </a:pPr>
            <a:r>
              <a:rPr lang="ru-RU" sz="2000" dirty="0"/>
              <a:t>11.1. Целью анализа угроз безопасности информации является определение возможных способов реализации (возникновения) угроз безопасности информации и последствий их реализации (возникновения) с учетом состава пользователей и их полномочий, программных и программно-аппаратных средств, взаимосвязей компонентов значимого объекта, взаимодействия с иными объектами критической информационной инфраструктуры, информационными системами, автоматизированными системами управления, информационно-телекоммуникационными сетями (далее - архитектура значимого объекта), а также особенностей функционирования значимого объекта.</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6509474"/>
          </a:xfrm>
          <a:prstGeom prst="rect">
            <a:avLst/>
          </a:prstGeom>
          <a:noFill/>
          <a:ln w="9525">
            <a:noFill/>
            <a:miter lim="800000"/>
            <a:headEnd/>
            <a:tailEnd/>
          </a:ln>
          <a:effectLst/>
        </p:spPr>
        <p:txBody>
          <a:bodyPr>
            <a:spAutoFit/>
          </a:bodyPr>
          <a:lstStyle/>
          <a:p>
            <a:pPr eaLnBrk="0" hangingPunct="0">
              <a:lnSpc>
                <a:spcPct val="150000"/>
              </a:lnSpc>
              <a:defRPr/>
            </a:pPr>
            <a:r>
              <a:rPr lang="ru-RU" sz="2200" b="1" dirty="0">
                <a:solidFill>
                  <a:srgbClr val="FF0000"/>
                </a:solidFill>
                <a:cs typeface="+mn-cs"/>
              </a:rPr>
              <a:t>Анализ угроз безопасности информации должен включать:</a:t>
            </a:r>
          </a:p>
          <a:p>
            <a:pPr eaLnBrk="0" hangingPunct="0">
              <a:lnSpc>
                <a:spcPct val="150000"/>
              </a:lnSpc>
              <a:defRPr/>
            </a:pPr>
            <a:endParaRPr lang="ru-RU" sz="2000" dirty="0">
              <a:cs typeface="+mn-cs"/>
            </a:endParaRPr>
          </a:p>
          <a:p>
            <a:pPr eaLnBrk="0" hangingPunct="0">
              <a:lnSpc>
                <a:spcPct val="150000"/>
              </a:lnSpc>
              <a:defRPr/>
            </a:pPr>
            <a:r>
              <a:rPr lang="ru-RU" sz="2000" dirty="0">
                <a:cs typeface="+mn-cs"/>
              </a:rPr>
              <a:t>а) </a:t>
            </a:r>
            <a:r>
              <a:rPr lang="ru-RU" sz="2000" b="1" dirty="0">
                <a:cs typeface="+mn-cs"/>
              </a:rPr>
              <a:t>выявление</a:t>
            </a:r>
            <a:r>
              <a:rPr lang="ru-RU" sz="2000" dirty="0">
                <a:cs typeface="+mn-cs"/>
              </a:rPr>
              <a:t> источников угроз безопасности информации и оценку возможностей (потенциала) внешних и внутренних нарушителей;</a:t>
            </a:r>
            <a:endParaRPr lang="ru-RU" altLang="ru-RU" sz="2000" dirty="0">
              <a:cs typeface="+mn-cs"/>
            </a:endParaRPr>
          </a:p>
          <a:p>
            <a:pPr eaLnBrk="0" hangingPunct="0">
              <a:lnSpc>
                <a:spcPct val="150000"/>
              </a:lnSpc>
              <a:defRPr/>
            </a:pPr>
            <a:endParaRPr lang="ru-RU" sz="2000" dirty="0" smtClean="0">
              <a:cs typeface="+mn-cs"/>
            </a:endParaRPr>
          </a:p>
          <a:p>
            <a:pPr eaLnBrk="0" hangingPunct="0">
              <a:lnSpc>
                <a:spcPct val="150000"/>
              </a:lnSpc>
              <a:defRPr/>
            </a:pPr>
            <a:r>
              <a:rPr lang="ru-RU" sz="2000" dirty="0" smtClean="0">
                <a:cs typeface="+mn-cs"/>
              </a:rPr>
              <a:t>б</a:t>
            </a:r>
            <a:r>
              <a:rPr lang="ru-RU" sz="2000" dirty="0">
                <a:cs typeface="+mn-cs"/>
              </a:rPr>
              <a:t>) </a:t>
            </a:r>
            <a:r>
              <a:rPr lang="ru-RU" sz="2000" b="1" dirty="0">
                <a:cs typeface="+mn-cs"/>
              </a:rPr>
              <a:t>анализ</a:t>
            </a:r>
            <a:r>
              <a:rPr lang="ru-RU" sz="2000" dirty="0">
                <a:cs typeface="+mn-cs"/>
              </a:rPr>
              <a:t> возможных уязвимостей значимого объекта и его программных, программно-аппаратных средств;</a:t>
            </a:r>
          </a:p>
          <a:p>
            <a:pPr eaLnBrk="0" hangingPunct="0">
              <a:lnSpc>
                <a:spcPct val="150000"/>
              </a:lnSpc>
              <a:defRPr/>
            </a:pPr>
            <a:endParaRPr lang="ru-RU" sz="2000" dirty="0" smtClean="0">
              <a:cs typeface="+mn-cs"/>
            </a:endParaRPr>
          </a:p>
          <a:p>
            <a:pPr eaLnBrk="0" hangingPunct="0">
              <a:lnSpc>
                <a:spcPct val="150000"/>
              </a:lnSpc>
              <a:defRPr/>
            </a:pPr>
            <a:r>
              <a:rPr lang="ru-RU" sz="2000" dirty="0" smtClean="0">
                <a:cs typeface="+mn-cs"/>
              </a:rPr>
              <a:t>в</a:t>
            </a:r>
            <a:r>
              <a:rPr lang="ru-RU" sz="2000" b="1" dirty="0">
                <a:cs typeface="+mn-cs"/>
              </a:rPr>
              <a:t>) определение </a:t>
            </a:r>
            <a:r>
              <a:rPr lang="ru-RU" sz="2000" dirty="0">
                <a:cs typeface="+mn-cs"/>
              </a:rPr>
              <a:t>возможных способов (сценариев) реализации (возникновения) угроз безопасности информации;</a:t>
            </a:r>
          </a:p>
          <a:p>
            <a:pPr eaLnBrk="0" hangingPunct="0">
              <a:lnSpc>
                <a:spcPct val="150000"/>
              </a:lnSpc>
              <a:defRPr/>
            </a:pPr>
            <a:endParaRPr lang="ru-RU" sz="2000" dirty="0" smtClean="0">
              <a:cs typeface="+mn-cs"/>
            </a:endParaRPr>
          </a:p>
          <a:p>
            <a:pPr eaLnBrk="0" hangingPunct="0">
              <a:lnSpc>
                <a:spcPct val="150000"/>
              </a:lnSpc>
              <a:defRPr/>
            </a:pPr>
            <a:r>
              <a:rPr lang="ru-RU" sz="2000" dirty="0" smtClean="0">
                <a:cs typeface="+mn-cs"/>
              </a:rPr>
              <a:t>г</a:t>
            </a:r>
            <a:r>
              <a:rPr lang="ru-RU" sz="2000" dirty="0">
                <a:cs typeface="+mn-cs"/>
              </a:rPr>
              <a:t>) </a:t>
            </a:r>
            <a:r>
              <a:rPr lang="ru-RU" sz="2000" b="1" dirty="0">
                <a:cs typeface="+mn-cs"/>
              </a:rPr>
              <a:t>оценку </a:t>
            </a:r>
            <a:r>
              <a:rPr lang="ru-RU" sz="2000" dirty="0">
                <a:cs typeface="+mn-cs"/>
              </a:rPr>
              <a:t>возможных последствий от реализации (возникновения) угроз безопасности информации.</a:t>
            </a:r>
          </a:p>
          <a:p>
            <a:pPr eaLnBrk="0" hangingPunct="0">
              <a:defRPr/>
            </a:pPr>
            <a:endParaRPr lang="ru-RU" altLang="ru-RU" sz="2400" b="1" dirty="0">
              <a:solidFill>
                <a:schemeClr val="accent2">
                  <a:lumMod val="50000"/>
                </a:schemeClr>
              </a:solidFill>
              <a:latin typeface="+mj-lt"/>
              <a:ea typeface="+mj-ea"/>
              <a:cs typeface="+mj-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ext Box 2"/>
          <p:cNvSpPr txBox="1">
            <a:spLocks noChangeArrowheads="1"/>
          </p:cNvSpPr>
          <p:nvPr/>
        </p:nvSpPr>
        <p:spPr bwMode="auto">
          <a:xfrm>
            <a:off x="428625" y="642938"/>
            <a:ext cx="8569325" cy="6037262"/>
          </a:xfrm>
          <a:prstGeom prst="rect">
            <a:avLst/>
          </a:prstGeom>
          <a:noFill/>
          <a:ln w="9525">
            <a:noFill/>
            <a:miter lim="800000"/>
            <a:headEnd/>
            <a:tailEnd/>
          </a:ln>
        </p:spPr>
        <p:txBody>
          <a:bodyPr>
            <a:spAutoFit/>
          </a:bodyPr>
          <a:lstStyle/>
          <a:p>
            <a:pPr eaLnBrk="0" hangingPunct="0">
              <a:lnSpc>
                <a:spcPct val="150000"/>
              </a:lnSpc>
            </a:pPr>
            <a:r>
              <a:rPr lang="ru-RU" sz="2000" dirty="0"/>
              <a:t>В качестве исходных данных для анализа угроз безопасности информации используется банк данных угроз безопасности информации, ведение которого осуществляется ФСТЭК России в соответствии с подпунктом 21 пункта 8 Положения о Федеральной службе по техническому и экспортному контролю, утвержденного Указом Президента Российской Федерации от 16 августа 2004 г. N 1085 (Собрание законодательства Российской Федерации, 2004, N 34, ст. 3541; 2006, N 49, ст. 5192; 2008, N 43, ст. 4921; N 47, ст. 5431; 2012, N 7, ст. 818; 2013, N 26, ст. 3314; N 53, ст. 7137; 2014, N 36, ст. 4833; N 44, ст. 6041; 2015, N 4, ст. 641; 2016, N 1, ст. 211; 2017, N 48, ст. 7198) (далее - банк данных угроз безопасности информации ФСТЭК России), а также источники, содержащие иные сведения об уязвимостях и угрозах безопасности информации.</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ext Box 2"/>
          <p:cNvSpPr txBox="1">
            <a:spLocks noChangeArrowheads="1"/>
          </p:cNvSpPr>
          <p:nvPr/>
        </p:nvSpPr>
        <p:spPr bwMode="auto">
          <a:xfrm>
            <a:off x="323850" y="549275"/>
            <a:ext cx="8569325" cy="5632450"/>
          </a:xfrm>
          <a:prstGeom prst="rect">
            <a:avLst/>
          </a:prstGeom>
          <a:noFill/>
          <a:ln w="9525">
            <a:noFill/>
            <a:miter lim="800000"/>
            <a:headEnd/>
            <a:tailEnd/>
          </a:ln>
        </p:spPr>
        <p:txBody>
          <a:bodyPr>
            <a:spAutoFit/>
          </a:bodyPr>
          <a:lstStyle/>
          <a:p>
            <a:pPr eaLnBrk="0" hangingPunct="0">
              <a:lnSpc>
                <a:spcPct val="150000"/>
              </a:lnSpc>
            </a:pPr>
            <a:r>
              <a:rPr lang="ru-RU" sz="2000" dirty="0"/>
              <a:t>	По результатам анализа угроз безопасности информации могут быть разработаны рекомендации по корректировке архитектуры значимого объекта и организационно-распорядительных документов по безопасности значимых объектов, направленные на блокирование (нейтрализацию) отдельных угроз безопасности информации.</a:t>
            </a:r>
          </a:p>
          <a:p>
            <a:pPr eaLnBrk="0" hangingPunct="0">
              <a:lnSpc>
                <a:spcPct val="150000"/>
              </a:lnSpc>
            </a:pPr>
            <a:endParaRPr lang="ru-RU" sz="2000" dirty="0"/>
          </a:p>
          <a:p>
            <a:pPr eaLnBrk="0" hangingPunct="0">
              <a:lnSpc>
                <a:spcPct val="150000"/>
              </a:lnSpc>
            </a:pPr>
            <a:r>
              <a:rPr lang="ru-RU" sz="2000" dirty="0"/>
              <a:t>Модель угроз безопасности информации должна содержать краткое описание архитектуры значимого объекта, характеристику источников угроз безопасности информации, в том числе модель нарушителя, и описание всех угроз безопасности информации, актуальных для значимого объекта.</a:t>
            </a:r>
          </a:p>
          <a:p>
            <a:pPr eaLnBrk="0" hangingPunct="0">
              <a:lnSpc>
                <a:spcPct val="150000"/>
              </a:lnSpc>
            </a:pPr>
            <a:r>
              <a:rPr lang="ru-RU" sz="2000" dirty="0"/>
              <a:t>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ext Box 2"/>
          <p:cNvSpPr txBox="1">
            <a:spLocks noChangeArrowheads="1"/>
          </p:cNvSpPr>
          <p:nvPr/>
        </p:nvSpPr>
        <p:spPr bwMode="auto">
          <a:xfrm>
            <a:off x="323850" y="549275"/>
            <a:ext cx="8569325" cy="6094413"/>
          </a:xfrm>
          <a:prstGeom prst="rect">
            <a:avLst/>
          </a:prstGeom>
          <a:noFill/>
          <a:ln w="9525">
            <a:noFill/>
            <a:miter lim="800000"/>
            <a:headEnd/>
            <a:tailEnd/>
          </a:ln>
        </p:spPr>
        <p:txBody>
          <a:bodyPr>
            <a:spAutoFit/>
          </a:bodyPr>
          <a:lstStyle/>
          <a:p>
            <a:pPr eaLnBrk="0" hangingPunct="0">
              <a:lnSpc>
                <a:spcPct val="150000"/>
              </a:lnSpc>
            </a:pPr>
            <a:r>
              <a:rPr lang="ru-RU" sz="2000" b="1" dirty="0"/>
              <a:t>Описание каждой угрозы безопасности информации должно включать:</a:t>
            </a:r>
          </a:p>
          <a:p>
            <a:pPr eaLnBrk="0" hangingPunct="0">
              <a:lnSpc>
                <a:spcPct val="150000"/>
              </a:lnSpc>
            </a:pPr>
            <a:r>
              <a:rPr lang="ru-RU" sz="2000" dirty="0"/>
              <a:t>а) источник угрозы безопасности информации;</a:t>
            </a:r>
          </a:p>
          <a:p>
            <a:pPr eaLnBrk="0" hangingPunct="0">
              <a:lnSpc>
                <a:spcPct val="150000"/>
              </a:lnSpc>
            </a:pPr>
            <a:r>
              <a:rPr lang="ru-RU" sz="2000" dirty="0"/>
              <a:t>б) уязвимости (ошибки), которые могут быть использованы для реализации (способствовать возникновению) угрозы безопасности информации;</a:t>
            </a:r>
          </a:p>
          <a:p>
            <a:pPr eaLnBrk="0" hangingPunct="0">
              <a:lnSpc>
                <a:spcPct val="150000"/>
              </a:lnSpc>
            </a:pPr>
            <a:r>
              <a:rPr lang="ru-RU" sz="2000" dirty="0"/>
              <a:t>в) возможные способы (сценарии) реализации угрозы безопасности информации;</a:t>
            </a:r>
          </a:p>
          <a:p>
            <a:pPr eaLnBrk="0" hangingPunct="0">
              <a:lnSpc>
                <a:spcPct val="150000"/>
              </a:lnSpc>
            </a:pPr>
            <a:r>
              <a:rPr lang="ru-RU" sz="2000" dirty="0"/>
              <a:t>г) возможные последствия от угрозы безопасности информации.</a:t>
            </a:r>
          </a:p>
          <a:p>
            <a:pPr eaLnBrk="0" hangingPunct="0">
              <a:lnSpc>
                <a:spcPct val="150000"/>
              </a:lnSpc>
            </a:pPr>
            <a:endParaRPr lang="ru-RU" sz="2000" dirty="0"/>
          </a:p>
          <a:p>
            <a:pPr eaLnBrk="0" hangingPunct="0">
              <a:lnSpc>
                <a:spcPct val="150000"/>
              </a:lnSpc>
            </a:pPr>
            <a:r>
              <a:rPr lang="ru-RU" sz="2000" dirty="0"/>
              <a:t>Модель угроз безопасности информации может разрабатываться для нескольких значимых объектов, имеющих одинаковые цели создания и архитектуру, а также типовые угрозы безопасности информации.</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ext Box 2"/>
          <p:cNvSpPr txBox="1">
            <a:spLocks noChangeArrowheads="1"/>
          </p:cNvSpPr>
          <p:nvPr/>
        </p:nvSpPr>
        <p:spPr bwMode="auto">
          <a:xfrm>
            <a:off x="323850" y="428625"/>
            <a:ext cx="8569325" cy="6037263"/>
          </a:xfrm>
          <a:prstGeom prst="rect">
            <a:avLst/>
          </a:prstGeom>
          <a:noFill/>
          <a:ln w="9525">
            <a:noFill/>
            <a:miter lim="800000"/>
            <a:headEnd/>
            <a:tailEnd/>
          </a:ln>
        </p:spPr>
        <p:txBody>
          <a:bodyPr>
            <a:spAutoFit/>
          </a:bodyPr>
          <a:lstStyle/>
          <a:p>
            <a:pPr eaLnBrk="0" hangingPunct="0">
              <a:lnSpc>
                <a:spcPct val="150000"/>
              </a:lnSpc>
            </a:pPr>
            <a:r>
              <a:rPr lang="ru-RU" sz="2000" dirty="0"/>
              <a:t>      Для определения угроз безопасности информации и разработки модели угроз безопасности информации должны применяться методические документы, разработанные и утвержденные ФСТЭК России в соответствии с подпунктом 4 пункта 8 Положения о Федеральной службе по техническому и экспортному контролю, утвержденного Указом Президента Российской Федерации от 16 августа 2004 г. N 1085.</a:t>
            </a:r>
          </a:p>
          <a:p>
            <a:pPr eaLnBrk="0" hangingPunct="0">
              <a:lnSpc>
                <a:spcPct val="150000"/>
              </a:lnSpc>
            </a:pPr>
            <a:r>
              <a:rPr lang="ru-RU" sz="2000" dirty="0"/>
              <a:t>11.2. Проектирование подсистемы безопасности значимого объекта должно осуществляться в соответствии с техническим заданием на создание значимого объекта и (или) техническим заданием (частным техническим заданием) на создание подсистемы безопасности значимого объекта с учетом модели угроз безопасности информации и категории значимости значимого объекта.</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ext Box 2"/>
          <p:cNvSpPr txBox="1">
            <a:spLocks noChangeArrowheads="1"/>
          </p:cNvSpPr>
          <p:nvPr/>
        </p:nvSpPr>
        <p:spPr bwMode="auto">
          <a:xfrm>
            <a:off x="323850" y="549275"/>
            <a:ext cx="8569325" cy="6186488"/>
          </a:xfrm>
          <a:prstGeom prst="rect">
            <a:avLst/>
          </a:prstGeom>
          <a:noFill/>
          <a:ln w="9525">
            <a:noFill/>
            <a:miter lim="800000"/>
            <a:headEnd/>
            <a:tailEnd/>
          </a:ln>
        </p:spPr>
        <p:txBody>
          <a:bodyPr>
            <a:spAutoFit/>
          </a:bodyPr>
          <a:lstStyle/>
          <a:p>
            <a:pPr algn="ctr" eaLnBrk="0" hangingPunct="0">
              <a:lnSpc>
                <a:spcPct val="150000"/>
              </a:lnSpc>
            </a:pPr>
            <a:r>
              <a:rPr lang="ru-RU" sz="2200" b="1" dirty="0">
                <a:solidFill>
                  <a:srgbClr val="FF0000"/>
                </a:solidFill>
              </a:rPr>
              <a:t>При проектировании подсистемы безопасности</a:t>
            </a:r>
          </a:p>
          <a:p>
            <a:pPr algn="ctr" eaLnBrk="0" hangingPunct="0">
              <a:lnSpc>
                <a:spcPct val="150000"/>
              </a:lnSpc>
            </a:pPr>
            <a:r>
              <a:rPr lang="ru-RU" sz="2200" b="1" dirty="0">
                <a:solidFill>
                  <a:srgbClr val="FF0000"/>
                </a:solidFill>
              </a:rPr>
              <a:t> значимого объекта:</a:t>
            </a:r>
          </a:p>
          <a:p>
            <a:pPr eaLnBrk="0" hangingPunct="0">
              <a:lnSpc>
                <a:spcPct val="150000"/>
              </a:lnSpc>
            </a:pPr>
            <a:endParaRPr lang="ru-RU" sz="2000" dirty="0"/>
          </a:p>
          <a:p>
            <a:pPr eaLnBrk="0" hangingPunct="0">
              <a:lnSpc>
                <a:spcPct val="150000"/>
              </a:lnSpc>
            </a:pPr>
            <a:r>
              <a:rPr lang="ru-RU" sz="2000" dirty="0"/>
              <a:t>а) </a:t>
            </a:r>
            <a:r>
              <a:rPr lang="ru-RU" sz="2000" b="1" dirty="0"/>
              <a:t>определяются субъекты доступа </a:t>
            </a:r>
            <a:r>
              <a:rPr lang="ru-RU" sz="2000" dirty="0"/>
              <a:t>(пользователи, процессы и иные субъекты доступа) и объекты доступа;</a:t>
            </a:r>
          </a:p>
          <a:p>
            <a:pPr eaLnBrk="0" hangingPunct="0">
              <a:lnSpc>
                <a:spcPct val="150000"/>
              </a:lnSpc>
            </a:pPr>
            <a:r>
              <a:rPr lang="ru-RU" sz="2000" dirty="0"/>
              <a:t>б) </a:t>
            </a:r>
            <a:r>
              <a:rPr lang="ru-RU" sz="2000" b="1" dirty="0"/>
              <a:t>определяются политики управления доступом </a:t>
            </a:r>
            <a:r>
              <a:rPr lang="ru-RU" sz="2000" dirty="0"/>
              <a:t>(дискреционная, мандатная, ролевая, комбинированная);</a:t>
            </a:r>
          </a:p>
          <a:p>
            <a:pPr eaLnBrk="0" hangingPunct="0">
              <a:lnSpc>
                <a:spcPct val="150000"/>
              </a:lnSpc>
            </a:pPr>
            <a:r>
              <a:rPr lang="ru-RU" sz="2000" dirty="0"/>
              <a:t>в) </a:t>
            </a:r>
            <a:r>
              <a:rPr lang="ru-RU" sz="2000" b="1" dirty="0"/>
              <a:t>обосновываются организационные и технические меры</a:t>
            </a:r>
            <a:r>
              <a:rPr lang="ru-RU" sz="2000" dirty="0"/>
              <a:t>, подлежащие реализации в рамках подсистемы безопасности значимого объекта;</a:t>
            </a:r>
          </a:p>
          <a:p>
            <a:pPr eaLnBrk="0" hangingPunct="0">
              <a:lnSpc>
                <a:spcPct val="150000"/>
              </a:lnSpc>
            </a:pPr>
            <a:r>
              <a:rPr lang="ru-RU" sz="2000" dirty="0"/>
              <a:t>г) </a:t>
            </a:r>
            <a:r>
              <a:rPr lang="ru-RU" sz="2000" b="1" dirty="0"/>
              <a:t>определяются виды и типы средств защиты </a:t>
            </a:r>
            <a:r>
              <a:rPr lang="ru-RU" sz="2000" dirty="0"/>
              <a:t>информации, обеспечивающие реализацию технических мер по обеспечению безопасности значимого объекта;</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ext Box 2"/>
          <p:cNvSpPr txBox="1">
            <a:spLocks noChangeArrowheads="1"/>
          </p:cNvSpPr>
          <p:nvPr/>
        </p:nvSpPr>
        <p:spPr bwMode="auto">
          <a:xfrm>
            <a:off x="323850" y="428625"/>
            <a:ext cx="8569325" cy="6037263"/>
          </a:xfrm>
          <a:prstGeom prst="rect">
            <a:avLst/>
          </a:prstGeom>
          <a:noFill/>
          <a:ln w="9525">
            <a:noFill/>
            <a:miter lim="800000"/>
            <a:headEnd/>
            <a:tailEnd/>
          </a:ln>
        </p:spPr>
        <p:txBody>
          <a:bodyPr>
            <a:spAutoFit/>
          </a:bodyPr>
          <a:lstStyle/>
          <a:p>
            <a:pPr eaLnBrk="0" hangingPunct="0">
              <a:lnSpc>
                <a:spcPct val="150000"/>
              </a:lnSpc>
            </a:pPr>
            <a:r>
              <a:rPr lang="ru-RU" sz="2000" dirty="0"/>
              <a:t>д) осуществляется выбор средств защиты информации и (или) их разработка с учетом категории значимости значимого объекта, совместимости с программными и программно-аппаратными средствами, выполняемых функций безопасности и ограничений на эксплуатацию;</a:t>
            </a:r>
          </a:p>
          <a:p>
            <a:pPr eaLnBrk="0" hangingPunct="0">
              <a:lnSpc>
                <a:spcPct val="150000"/>
              </a:lnSpc>
            </a:pPr>
            <a:r>
              <a:rPr lang="ru-RU" sz="2000" dirty="0"/>
              <a:t>е) разрабатывается архитектура подсистемы безопасности значимого объекта, включающая состав, места установки, взаимосвязи средств защиты информации;</a:t>
            </a:r>
          </a:p>
          <a:p>
            <a:pPr eaLnBrk="0" hangingPunct="0">
              <a:lnSpc>
                <a:spcPct val="150000"/>
              </a:lnSpc>
            </a:pPr>
            <a:r>
              <a:rPr lang="ru-RU" sz="2000" dirty="0"/>
              <a:t>ж) определяются требования к параметрам настройки программных и программно-аппаратных средств, включая средства защиты информации, обеспечивающие реализацию мер по обеспечению безопасности, блокирование (нейтрализацию) угроз безопасности информации и устранение уязвимостей значимого объекта;</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ext Box 2"/>
          <p:cNvSpPr txBox="1">
            <a:spLocks noChangeArrowheads="1"/>
          </p:cNvSpPr>
          <p:nvPr/>
        </p:nvSpPr>
        <p:spPr bwMode="auto">
          <a:xfrm>
            <a:off x="323850" y="404813"/>
            <a:ext cx="8569325" cy="6094412"/>
          </a:xfrm>
          <a:prstGeom prst="rect">
            <a:avLst/>
          </a:prstGeom>
          <a:noFill/>
          <a:ln w="9525">
            <a:noFill/>
            <a:miter lim="800000"/>
            <a:headEnd/>
            <a:tailEnd/>
          </a:ln>
        </p:spPr>
        <p:txBody>
          <a:bodyPr>
            <a:spAutoFit/>
          </a:bodyPr>
          <a:lstStyle/>
          <a:p>
            <a:pPr eaLnBrk="0" hangingPunct="0">
              <a:lnSpc>
                <a:spcPct val="150000"/>
              </a:lnSpc>
            </a:pPr>
            <a:r>
              <a:rPr lang="ru-RU" sz="2000" dirty="0"/>
              <a:t>з)  определяются меры по обеспечению безопасности при взаимодействии значимого объекта с иными объектами критической информационной инфраструктуры, информационными системами, автоматизированными системами управления или информационно-телекоммуникационными сетями.</a:t>
            </a:r>
          </a:p>
          <a:p>
            <a:pPr eaLnBrk="0" hangingPunct="0">
              <a:lnSpc>
                <a:spcPct val="150000"/>
              </a:lnSpc>
            </a:pPr>
            <a:r>
              <a:rPr lang="ru-RU" sz="2000" dirty="0"/>
              <a:t>В случае если в ходе проектирования подсистемы безопасности значимого объекта предусмотрена разработка программного обеспечения, в том числе программного обеспечения средств защиты информации, такая разработка проводится в соответствии со стандартами безопасной разработки программного обеспечения.</a:t>
            </a:r>
          </a:p>
          <a:p>
            <a:pPr eaLnBrk="0" hangingPunct="0">
              <a:lnSpc>
                <a:spcPct val="150000"/>
              </a:lnSpc>
            </a:pPr>
            <a:r>
              <a:rPr lang="ru-RU" sz="2000" dirty="0"/>
              <a:t>	Результаты проектирования подсистемы безопасности значимого объекта отражаются в проектной документации на значимый объект (подсистему безопасности значимого объекта).</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ext Box 2"/>
          <p:cNvSpPr txBox="1">
            <a:spLocks noChangeArrowheads="1"/>
          </p:cNvSpPr>
          <p:nvPr/>
        </p:nvSpPr>
        <p:spPr bwMode="auto">
          <a:xfrm>
            <a:off x="323850" y="260350"/>
            <a:ext cx="8569325" cy="6556375"/>
          </a:xfrm>
          <a:prstGeom prst="rect">
            <a:avLst/>
          </a:prstGeom>
          <a:noFill/>
          <a:ln w="9525">
            <a:noFill/>
            <a:miter lim="800000"/>
            <a:headEnd/>
            <a:tailEnd/>
          </a:ln>
        </p:spPr>
        <p:txBody>
          <a:bodyPr>
            <a:spAutoFit/>
          </a:bodyPr>
          <a:lstStyle/>
          <a:p>
            <a:pPr eaLnBrk="0" hangingPunct="0">
              <a:lnSpc>
                <a:spcPct val="150000"/>
              </a:lnSpc>
            </a:pPr>
            <a:r>
              <a:rPr lang="ru-RU" sz="2000" dirty="0"/>
              <a:t>В целях тестирования подсистемы безопасности значимого объекта в ходе проектирования может осуществляться ее макетирование или создание тестовой среды. Тестирование должно быть направлено на:</a:t>
            </a:r>
          </a:p>
          <a:p>
            <a:pPr eaLnBrk="0" hangingPunct="0">
              <a:lnSpc>
                <a:spcPct val="150000"/>
              </a:lnSpc>
              <a:buFont typeface="Arial" charset="0"/>
              <a:buChar char="•"/>
            </a:pPr>
            <a:r>
              <a:rPr lang="ru-RU" sz="2000" dirty="0"/>
              <a:t> обеспечение работоспособности и совместимости выбранных средств защиты информации с программными и аппаратными средствами значимого объекта;</a:t>
            </a:r>
          </a:p>
          <a:p>
            <a:pPr eaLnBrk="0" hangingPunct="0">
              <a:lnSpc>
                <a:spcPct val="150000"/>
              </a:lnSpc>
              <a:buFont typeface="Arial" charset="0"/>
              <a:buChar char="•"/>
            </a:pPr>
            <a:r>
              <a:rPr lang="ru-RU" sz="2000" dirty="0"/>
              <a:t> практическую отработку выполнения средствами защиты информации функций безопасности;</a:t>
            </a:r>
          </a:p>
          <a:p>
            <a:pPr eaLnBrk="0" hangingPunct="0">
              <a:lnSpc>
                <a:spcPct val="150000"/>
              </a:lnSpc>
              <a:buFont typeface="Arial" charset="0"/>
              <a:buChar char="•"/>
            </a:pPr>
            <a:r>
              <a:rPr lang="ru-RU" sz="2000" dirty="0"/>
              <a:t> исключение влияния подсистемы безопасности на функционирование значимого объекта.</a:t>
            </a:r>
          </a:p>
          <a:p>
            <a:pPr eaLnBrk="0" hangingPunct="0">
              <a:lnSpc>
                <a:spcPct val="150000"/>
              </a:lnSpc>
            </a:pPr>
            <a:r>
              <a:rPr lang="ru-RU" sz="2000" dirty="0"/>
              <a:t>	Макетирование подсистемы безопасности значимого объекта и ее тестирование может проводиться с использованием средств и методов моделирования, а также с использованием технологий виртуализации.</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 Box 2"/>
          <p:cNvSpPr txBox="1">
            <a:spLocks noChangeArrowheads="1"/>
          </p:cNvSpPr>
          <p:nvPr/>
        </p:nvSpPr>
        <p:spPr bwMode="auto">
          <a:xfrm>
            <a:off x="323850" y="549275"/>
            <a:ext cx="8569325" cy="5016500"/>
          </a:xfrm>
          <a:prstGeom prst="rect">
            <a:avLst/>
          </a:prstGeom>
          <a:noFill/>
          <a:ln w="9525">
            <a:noFill/>
            <a:miter lim="800000"/>
            <a:headEnd/>
            <a:tailEnd/>
          </a:ln>
        </p:spPr>
        <p:txBody>
          <a:bodyPr>
            <a:spAutoFit/>
          </a:bodyPr>
          <a:lstStyle/>
          <a:p>
            <a:pPr eaLnBrk="0" hangingPunct="0"/>
            <a:endParaRPr lang="ru-RU" sz="2400" dirty="0"/>
          </a:p>
          <a:p>
            <a:pPr eaLnBrk="0" hangingPunct="0"/>
            <a:r>
              <a:rPr lang="ru-RU" sz="2400" dirty="0"/>
              <a:t>В соответствии с пунктом 4 части 3 статьи 6 Федерального закона от 26 июля 2017 г. N 187-ФЗ "О безопасности критической информационной инфраструктуры Российской Федерации" (Собрание законодательства Российской Федерации, 2017, N 31, ст. 4736) приказываю:</a:t>
            </a:r>
          </a:p>
          <a:p>
            <a:pPr eaLnBrk="0" hangingPunct="0"/>
            <a:r>
              <a:rPr lang="ru-RU" sz="2400" dirty="0"/>
              <a:t>Утвердить прилагаемые </a:t>
            </a:r>
            <a:r>
              <a:rPr lang="ru-RU" sz="2400" b="1" dirty="0"/>
              <a:t>Требования</a:t>
            </a:r>
            <a:r>
              <a:rPr lang="ru-RU" sz="2400" dirty="0"/>
              <a:t> по обеспечению безопасности значимых объектов критической информационной инфраструктуры Российской Федерации.</a:t>
            </a:r>
          </a:p>
          <a:p>
            <a:pPr algn="r" eaLnBrk="0" hangingPunct="0"/>
            <a:endParaRPr lang="ru-RU" sz="2000" dirty="0"/>
          </a:p>
          <a:p>
            <a:pPr algn="r" eaLnBrk="0" hangingPunct="0"/>
            <a:r>
              <a:rPr lang="ru-RU" sz="2000" dirty="0"/>
              <a:t>Директор Федеральной службы</a:t>
            </a:r>
          </a:p>
          <a:p>
            <a:pPr algn="r" eaLnBrk="0" hangingPunct="0"/>
            <a:r>
              <a:rPr lang="ru-RU" sz="2000" dirty="0"/>
              <a:t>по техническому и экспортному контролю</a:t>
            </a:r>
          </a:p>
          <a:p>
            <a:pPr algn="r" eaLnBrk="0" hangingPunct="0"/>
            <a:r>
              <a:rPr lang="ru-RU" sz="2000" dirty="0"/>
              <a:t>В.СЕЛИН</a:t>
            </a:r>
            <a:endParaRPr lang="ru-RU" altLang="ru-RU" sz="20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ext Box 2"/>
          <p:cNvSpPr txBox="1">
            <a:spLocks noChangeArrowheads="1"/>
          </p:cNvSpPr>
          <p:nvPr/>
        </p:nvSpPr>
        <p:spPr bwMode="auto">
          <a:xfrm>
            <a:off x="323850" y="188913"/>
            <a:ext cx="8569325" cy="7127875"/>
          </a:xfrm>
          <a:prstGeom prst="rect">
            <a:avLst/>
          </a:prstGeom>
          <a:noFill/>
          <a:ln w="9525">
            <a:noFill/>
            <a:miter lim="800000"/>
            <a:headEnd/>
            <a:tailEnd/>
          </a:ln>
        </p:spPr>
        <p:txBody>
          <a:bodyPr>
            <a:spAutoFit/>
          </a:bodyPr>
          <a:lstStyle/>
          <a:p>
            <a:pPr eaLnBrk="0" hangingPunct="0">
              <a:lnSpc>
                <a:spcPct val="150000"/>
              </a:lnSpc>
            </a:pPr>
            <a:r>
              <a:rPr lang="ru-RU" sz="2000" dirty="0"/>
              <a:t>При проектировании подсистем безопасности значимых объектов, являющихся информационно-телекоммуникационными сетями, настоящие Требования применяются с учетом Требований к проектированию сетей электросвязи, утвержденных приказом </a:t>
            </a:r>
            <a:r>
              <a:rPr lang="ru-RU" sz="2000" dirty="0" err="1"/>
              <a:t>Минкомсвязи</a:t>
            </a:r>
            <a:r>
              <a:rPr lang="ru-RU" sz="2000" dirty="0"/>
              <a:t> России от 9 марта 2017 г. N 101 (зарегистрирован Минюстом России 31 мая 2017 г., регистрационный N 46915), а также иных нормативных правовых актов федерального органа исполнительной власти, осуществляющего функции по выработке и реализации государственной политики и нормативно-правовому регулированию в области связи.</a:t>
            </a:r>
          </a:p>
          <a:p>
            <a:pPr eaLnBrk="0" hangingPunct="0">
              <a:lnSpc>
                <a:spcPct val="150000"/>
              </a:lnSpc>
            </a:pPr>
            <a:r>
              <a:rPr lang="ru-RU" sz="2000" dirty="0"/>
              <a:t>11.3. Разработка рабочей (эксплуатационной) документации на значимый объект осуществляется в соответствии с техническим заданием на создание значимого объекта и (или) техническим заданием (частным техническим заданием) на создание подсистемы безопасности значимого объекта на основе проектной документации.</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285750"/>
            <a:ext cx="8569325" cy="6345238"/>
          </a:xfrm>
          <a:prstGeom prst="rect">
            <a:avLst/>
          </a:prstGeom>
          <a:noFill/>
          <a:ln w="9525">
            <a:noFill/>
            <a:miter lim="800000"/>
            <a:headEnd/>
            <a:tailEnd/>
          </a:ln>
          <a:effectLst/>
        </p:spPr>
        <p:txBody>
          <a:bodyPr>
            <a:spAutoFit/>
          </a:bodyPr>
          <a:lstStyle/>
          <a:p>
            <a:pPr marL="457200" indent="-457200" eaLnBrk="0" hangingPunct="0">
              <a:buFontTx/>
              <a:buAutoNum type="arabicParenR"/>
              <a:defRPr/>
            </a:pPr>
            <a:endParaRPr lang="ru-RU" sz="2000" dirty="0">
              <a:cs typeface="+mn-cs"/>
            </a:endParaRPr>
          </a:p>
          <a:p>
            <a:pPr eaLnBrk="0" hangingPunct="0">
              <a:lnSpc>
                <a:spcPct val="150000"/>
              </a:lnSpc>
              <a:defRPr/>
            </a:pPr>
            <a:r>
              <a:rPr lang="ru-RU" sz="2000" dirty="0">
                <a:cs typeface="+mn-cs"/>
              </a:rPr>
              <a:t>	Рабочая (эксплуатационная) документация на значимый объект должна содержать:</a:t>
            </a:r>
          </a:p>
          <a:p>
            <a:pPr eaLnBrk="0" hangingPunct="0">
              <a:lnSpc>
                <a:spcPct val="150000"/>
              </a:lnSpc>
              <a:defRPr/>
            </a:pPr>
            <a:r>
              <a:rPr lang="ru-RU" sz="2000" dirty="0">
                <a:cs typeface="+mn-cs"/>
              </a:rPr>
              <a:t>описание архитектуры подсистемы безопасности значимого объекта;</a:t>
            </a:r>
          </a:p>
          <a:p>
            <a:pPr eaLnBrk="0" hangingPunct="0">
              <a:lnSpc>
                <a:spcPct val="150000"/>
              </a:lnSpc>
              <a:defRPr/>
            </a:pPr>
            <a:r>
              <a:rPr lang="ru-RU" sz="2000" dirty="0">
                <a:cs typeface="+mn-cs"/>
              </a:rPr>
              <a:t>порядок и параметры настройки программных и программно-аппаратных средств, в том числе средств защиты информации;</a:t>
            </a:r>
          </a:p>
          <a:p>
            <a:pPr eaLnBrk="0" hangingPunct="0">
              <a:lnSpc>
                <a:spcPct val="150000"/>
              </a:lnSpc>
              <a:defRPr/>
            </a:pPr>
            <a:r>
              <a:rPr lang="ru-RU" sz="2000" dirty="0">
                <a:cs typeface="+mn-cs"/>
              </a:rPr>
              <a:t>правила эксплуатации программных и программно-аппаратных средств, в том числе средств защиты информации (правила безопасной эксплуатации).</a:t>
            </a:r>
          </a:p>
          <a:p>
            <a:pPr eaLnBrk="0" hangingPunct="0">
              <a:lnSpc>
                <a:spcPct val="150000"/>
              </a:lnSpc>
              <a:defRPr/>
            </a:pPr>
            <a:r>
              <a:rPr lang="ru-RU" sz="2000" dirty="0">
                <a:cs typeface="+mn-cs"/>
              </a:rPr>
              <a:t>	Состав и формы рабочей (эксплуатационной) документации определяются в соответствии с техническим заданием на создание значимого объекта и (или) техническим заданием (частным техническим заданием) на создание подсистемы безопасности значимого объекта.</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ext Box 2"/>
          <p:cNvSpPr txBox="1">
            <a:spLocks noChangeArrowheads="1"/>
          </p:cNvSpPr>
          <p:nvPr/>
        </p:nvSpPr>
        <p:spPr bwMode="auto">
          <a:xfrm>
            <a:off x="323850" y="549275"/>
            <a:ext cx="8569325" cy="6062663"/>
          </a:xfrm>
          <a:prstGeom prst="rect">
            <a:avLst/>
          </a:prstGeom>
          <a:noFill/>
          <a:ln w="9525">
            <a:noFill/>
            <a:miter lim="800000"/>
            <a:headEnd/>
            <a:tailEnd/>
          </a:ln>
        </p:spPr>
        <p:txBody>
          <a:bodyPr>
            <a:spAutoFit/>
          </a:bodyPr>
          <a:lstStyle/>
          <a:p>
            <a:pPr algn="ctr" eaLnBrk="0" hangingPunct="0"/>
            <a:r>
              <a:rPr lang="ru-RU" sz="2200" b="1" dirty="0">
                <a:solidFill>
                  <a:srgbClr val="FF0000"/>
                </a:solidFill>
              </a:rPr>
              <a:t>Внедрение организационных и технических мер</a:t>
            </a:r>
          </a:p>
          <a:p>
            <a:pPr algn="ctr" eaLnBrk="0" hangingPunct="0"/>
            <a:r>
              <a:rPr lang="ru-RU" sz="2200" b="1" dirty="0">
                <a:solidFill>
                  <a:srgbClr val="FF0000"/>
                </a:solidFill>
              </a:rPr>
              <a:t> по обеспечению безопасности значимого объекта</a:t>
            </a:r>
          </a:p>
          <a:p>
            <a:pPr algn="ctr" eaLnBrk="0" hangingPunct="0"/>
            <a:r>
              <a:rPr lang="ru-RU" sz="2200" b="1" dirty="0">
                <a:solidFill>
                  <a:srgbClr val="FF0000"/>
                </a:solidFill>
              </a:rPr>
              <a:t> и ввод его в действие</a:t>
            </a:r>
          </a:p>
          <a:p>
            <a:pPr eaLnBrk="0" hangingPunct="0"/>
            <a:r>
              <a:rPr lang="ru-RU" sz="2200" dirty="0"/>
              <a:t> </a:t>
            </a:r>
          </a:p>
          <a:p>
            <a:pPr eaLnBrk="0" hangingPunct="0">
              <a:lnSpc>
                <a:spcPct val="150000"/>
              </a:lnSpc>
            </a:pPr>
            <a:r>
              <a:rPr lang="ru-RU" sz="2000" dirty="0"/>
              <a:t>12. Внедрение организационных и технических мер по обеспечению безопасности значимого объекта организуется субъектом критической информационной инфраструктуры в соответствии с проектной и рабочей (эксплуатационной) документацией на значимый объект, стандартами организаций и включает:</a:t>
            </a:r>
          </a:p>
          <a:p>
            <a:pPr eaLnBrk="0" hangingPunct="0">
              <a:lnSpc>
                <a:spcPct val="150000"/>
              </a:lnSpc>
            </a:pPr>
            <a:r>
              <a:rPr lang="ru-RU" sz="2000" dirty="0"/>
              <a:t>а) установку и настройку средств защиты информации, настройку программных и программно-аппаратных средств;</a:t>
            </a:r>
          </a:p>
          <a:p>
            <a:pPr eaLnBrk="0" hangingPunct="0">
              <a:lnSpc>
                <a:spcPct val="150000"/>
              </a:lnSpc>
            </a:pPr>
            <a:r>
              <a:rPr lang="ru-RU" sz="2000" dirty="0"/>
              <a:t>б) разработку организационно-распорядительных документов, регламентирующих правила и процедуры обеспечения безопасности значимого объекта;</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ext Box 2"/>
          <p:cNvSpPr txBox="1">
            <a:spLocks noChangeArrowheads="1"/>
          </p:cNvSpPr>
          <p:nvPr/>
        </p:nvSpPr>
        <p:spPr bwMode="auto">
          <a:xfrm>
            <a:off x="323850" y="333375"/>
            <a:ext cx="8569325" cy="6524625"/>
          </a:xfrm>
          <a:prstGeom prst="rect">
            <a:avLst/>
          </a:prstGeom>
          <a:noFill/>
          <a:ln w="9525">
            <a:noFill/>
            <a:miter lim="800000"/>
            <a:headEnd/>
            <a:tailEnd/>
          </a:ln>
        </p:spPr>
        <p:txBody>
          <a:bodyPr>
            <a:spAutoFit/>
          </a:bodyPr>
          <a:lstStyle/>
          <a:p>
            <a:pPr eaLnBrk="0" hangingPunct="0">
              <a:lnSpc>
                <a:spcPct val="150000"/>
              </a:lnSpc>
            </a:pPr>
            <a:r>
              <a:rPr lang="ru-RU" sz="2000" dirty="0"/>
              <a:t>в) внедрение организационных мер по обеспечению безопасности значимого объекта;</a:t>
            </a:r>
          </a:p>
          <a:p>
            <a:pPr eaLnBrk="0" hangingPunct="0">
              <a:lnSpc>
                <a:spcPct val="150000"/>
              </a:lnSpc>
            </a:pPr>
            <a:r>
              <a:rPr lang="ru-RU" sz="2000" dirty="0"/>
              <a:t>г) предварительные испытания значимого объекта и его подсистемы безопасности;</a:t>
            </a:r>
          </a:p>
          <a:p>
            <a:pPr eaLnBrk="0" hangingPunct="0">
              <a:lnSpc>
                <a:spcPct val="150000"/>
              </a:lnSpc>
            </a:pPr>
            <a:r>
              <a:rPr lang="ru-RU" sz="2000" dirty="0"/>
              <a:t>д) опытную эксплуатацию значимого объекта и его подсистемы безопасности;</a:t>
            </a:r>
          </a:p>
          <a:p>
            <a:pPr eaLnBrk="0" hangingPunct="0">
              <a:lnSpc>
                <a:spcPct val="150000"/>
              </a:lnSpc>
            </a:pPr>
            <a:r>
              <a:rPr lang="ru-RU" sz="2000" dirty="0"/>
              <a:t>е) анализ уязвимостей значимого объекта и принятие мер по их устранению;</a:t>
            </a:r>
          </a:p>
          <a:p>
            <a:pPr eaLnBrk="0" hangingPunct="0">
              <a:lnSpc>
                <a:spcPct val="150000"/>
              </a:lnSpc>
            </a:pPr>
            <a:r>
              <a:rPr lang="ru-RU" sz="2000" dirty="0"/>
              <a:t>ж) приемочные испытания значимого объекта и его подсистемы безопасности.</a:t>
            </a:r>
          </a:p>
          <a:p>
            <a:pPr eaLnBrk="0" hangingPunct="0">
              <a:lnSpc>
                <a:spcPct val="150000"/>
              </a:lnSpc>
            </a:pPr>
            <a:r>
              <a:rPr lang="ru-RU" sz="2000" dirty="0"/>
              <a:t>По решению субъекта критической информационной инфраструктуры к разработке и внедрению организационных и технических мер по обеспечению безопасности значимого объекта может привлекаться лицо, эксплуатирующее (планирующее) значимый объект.</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ext Box 2"/>
          <p:cNvSpPr txBox="1">
            <a:spLocks noChangeArrowheads="1"/>
          </p:cNvSpPr>
          <p:nvPr/>
        </p:nvSpPr>
        <p:spPr bwMode="auto">
          <a:xfrm>
            <a:off x="323850" y="333375"/>
            <a:ext cx="8569325" cy="6092825"/>
          </a:xfrm>
          <a:prstGeom prst="rect">
            <a:avLst/>
          </a:prstGeom>
          <a:noFill/>
          <a:ln w="9525">
            <a:noFill/>
            <a:miter lim="800000"/>
            <a:headEnd/>
            <a:tailEnd/>
          </a:ln>
        </p:spPr>
        <p:txBody>
          <a:bodyPr>
            <a:spAutoFit/>
          </a:bodyPr>
          <a:lstStyle/>
          <a:p>
            <a:pPr eaLnBrk="0" hangingPunct="0">
              <a:lnSpc>
                <a:spcPct val="150000"/>
              </a:lnSpc>
            </a:pPr>
            <a:r>
              <a:rPr lang="ru-RU" sz="2000" dirty="0"/>
              <a:t>12.1. Установка и настройка средств защиты информации должна проводиться в соответствии с проектной и рабочей (эксплуатационной) документацией на значимый объект, а также в соответствии с эксплуатационной документацией на отдельные средства защиты информации.</a:t>
            </a:r>
          </a:p>
          <a:p>
            <a:pPr eaLnBrk="0" hangingPunct="0">
              <a:lnSpc>
                <a:spcPct val="150000"/>
              </a:lnSpc>
            </a:pPr>
            <a:r>
              <a:rPr lang="ru-RU" sz="2000" dirty="0"/>
              <a:t>При установке и настройке средств защиты информации должно быть обеспечено выполнение ограничений на эксплуатацию этих средств защиты информации, в случае их наличия в эксплуатационной документации.</a:t>
            </a:r>
          </a:p>
          <a:p>
            <a:pPr eaLnBrk="0" hangingPunct="0">
              <a:lnSpc>
                <a:spcPct val="150000"/>
              </a:lnSpc>
            </a:pPr>
            <a:r>
              <a:rPr lang="ru-RU" sz="2000" dirty="0"/>
              <a:t>12.2. Разрабатываемые организационно-распорядительные документы по безопасности значимого объекта должны определять правила и процедуры реализации отдельных организационных и (или) технических      мер    (политик     безопасности),     разработанных     и</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ext Box 2"/>
          <p:cNvSpPr txBox="1">
            <a:spLocks noChangeArrowheads="1"/>
          </p:cNvSpPr>
          <p:nvPr/>
        </p:nvSpPr>
        <p:spPr bwMode="auto">
          <a:xfrm>
            <a:off x="323850" y="357188"/>
            <a:ext cx="8569325" cy="6094412"/>
          </a:xfrm>
          <a:prstGeom prst="rect">
            <a:avLst/>
          </a:prstGeom>
          <a:noFill/>
          <a:ln w="9525">
            <a:noFill/>
            <a:miter lim="800000"/>
            <a:headEnd/>
            <a:tailEnd/>
          </a:ln>
        </p:spPr>
        <p:txBody>
          <a:bodyPr>
            <a:spAutoFit/>
          </a:bodyPr>
          <a:lstStyle/>
          <a:p>
            <a:pPr eaLnBrk="0" hangingPunct="0">
              <a:lnSpc>
                <a:spcPct val="150000"/>
              </a:lnSpc>
            </a:pPr>
            <a:r>
              <a:rPr lang="ru-RU" sz="2000" dirty="0"/>
              <a:t>внедренных в рамках подсистемы безопасности значимого объекта в соответствии с главой III настоящих Требований.</a:t>
            </a:r>
          </a:p>
          <a:p>
            <a:pPr eaLnBrk="0" hangingPunct="0">
              <a:lnSpc>
                <a:spcPct val="150000"/>
              </a:lnSpc>
            </a:pPr>
            <a:endParaRPr lang="ru-RU" sz="2000" dirty="0"/>
          </a:p>
          <a:p>
            <a:pPr eaLnBrk="0" hangingPunct="0">
              <a:lnSpc>
                <a:spcPct val="150000"/>
              </a:lnSpc>
            </a:pPr>
            <a:r>
              <a:rPr lang="ru-RU" sz="2000" dirty="0"/>
              <a:t>Организационно-распорядительные документы по безопасности значимого объекта должны в том числе устанавливать правила безопасной работы работников, эксплуатирующих значимые объекты, и работников, обеспечивающих функционирование значимых объектов, а также действия работников при возникновении нештатных ситуаций, в том числе вызванных компьютерными инцидентами.</a:t>
            </a:r>
          </a:p>
          <a:p>
            <a:pPr eaLnBrk="0" hangingPunct="0">
              <a:lnSpc>
                <a:spcPct val="150000"/>
              </a:lnSpc>
            </a:pPr>
            <a:r>
              <a:rPr lang="ru-RU" sz="2000" dirty="0"/>
              <a:t>Состав и формы организационно-распорядительных документов по безопасности значимых объектов определяются субъектом критической информационной инфраструктуры с учетом особенностей его деятельности.</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ext Box 2"/>
          <p:cNvSpPr txBox="1">
            <a:spLocks noChangeArrowheads="1"/>
          </p:cNvSpPr>
          <p:nvPr/>
        </p:nvSpPr>
        <p:spPr bwMode="auto">
          <a:xfrm>
            <a:off x="323850" y="549275"/>
            <a:ext cx="8569325" cy="6037263"/>
          </a:xfrm>
          <a:prstGeom prst="rect">
            <a:avLst/>
          </a:prstGeom>
          <a:noFill/>
          <a:ln w="9525">
            <a:noFill/>
            <a:miter lim="800000"/>
            <a:headEnd/>
            <a:tailEnd/>
          </a:ln>
        </p:spPr>
        <p:txBody>
          <a:bodyPr>
            <a:spAutoFit/>
          </a:bodyPr>
          <a:lstStyle/>
          <a:p>
            <a:pPr eaLnBrk="0" hangingPunct="0">
              <a:lnSpc>
                <a:spcPct val="150000"/>
              </a:lnSpc>
            </a:pPr>
            <a:r>
              <a:rPr lang="ru-RU" sz="2000" dirty="0"/>
              <a:t>12.3. При внедрении организационных мер по обеспечению безопасности значимого объекта осуществляются:</a:t>
            </a:r>
          </a:p>
          <a:p>
            <a:pPr eaLnBrk="0" hangingPunct="0">
              <a:lnSpc>
                <a:spcPct val="150000"/>
              </a:lnSpc>
            </a:pPr>
            <a:r>
              <a:rPr lang="ru-RU" sz="2000" dirty="0"/>
              <a:t>а) организация контроля физического доступа к программно-аппаратным средствам значимого объекта и его линиям связи;</a:t>
            </a:r>
          </a:p>
          <a:p>
            <a:pPr eaLnBrk="0" hangingPunct="0">
              <a:lnSpc>
                <a:spcPct val="150000"/>
              </a:lnSpc>
            </a:pPr>
            <a:r>
              <a:rPr lang="ru-RU" sz="2000" dirty="0"/>
              <a:t>б) реализация правил разграничения доступа, регламентирующих права доступа субъектов доступа к объектам доступа, и введение ограничений на действия пользователей, а также на изменение условий эксплуатации, состава и конфигурации программных и программно-аппаратных средств;</a:t>
            </a:r>
          </a:p>
          <a:p>
            <a:pPr eaLnBrk="0" hangingPunct="0">
              <a:lnSpc>
                <a:spcPct val="150000"/>
              </a:lnSpc>
            </a:pPr>
            <a:r>
              <a:rPr lang="ru-RU" sz="2000" dirty="0"/>
              <a:t>в) проверка полноты и детальности описания в организационно-распорядительных документах по безопасности значимых объектов действий пользователей и администраторов значимого объекта по реализации организационных мер;</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ext Box 2"/>
          <p:cNvSpPr txBox="1">
            <a:spLocks noChangeArrowheads="1"/>
          </p:cNvSpPr>
          <p:nvPr/>
        </p:nvSpPr>
        <p:spPr bwMode="auto">
          <a:xfrm>
            <a:off x="323850" y="549275"/>
            <a:ext cx="8569325" cy="6094413"/>
          </a:xfrm>
          <a:prstGeom prst="rect">
            <a:avLst/>
          </a:prstGeom>
          <a:noFill/>
          <a:ln w="9525">
            <a:noFill/>
            <a:miter lim="800000"/>
            <a:headEnd/>
            <a:tailEnd/>
          </a:ln>
        </p:spPr>
        <p:txBody>
          <a:bodyPr>
            <a:spAutoFit/>
          </a:bodyPr>
          <a:lstStyle/>
          <a:p>
            <a:pPr eaLnBrk="0" hangingPunct="0">
              <a:lnSpc>
                <a:spcPct val="150000"/>
              </a:lnSpc>
            </a:pPr>
            <a:r>
              <a:rPr lang="ru-RU" sz="2000" dirty="0"/>
              <a:t>г) определение администратора безопасности значимого объекта;</a:t>
            </a:r>
          </a:p>
          <a:p>
            <a:pPr eaLnBrk="0" hangingPunct="0">
              <a:lnSpc>
                <a:spcPct val="150000"/>
              </a:lnSpc>
            </a:pPr>
            <a:r>
              <a:rPr lang="ru-RU" sz="2000" dirty="0"/>
              <a:t>д) отработка действий пользователей и администраторов значимого объекта по реализации мер по обеспечению безопасности значимого объекта.</a:t>
            </a:r>
          </a:p>
          <a:p>
            <a:pPr eaLnBrk="0" hangingPunct="0">
              <a:lnSpc>
                <a:spcPct val="150000"/>
              </a:lnSpc>
            </a:pPr>
            <a:r>
              <a:rPr lang="ru-RU" sz="2000" dirty="0"/>
              <a:t>12.4. Предварительные испытания значимого объекта и его подсистемы безопасности должны проводиться в соответствии с программой и методиками предварительных испытаний и включать проверку работоспособности подсистемы безопасности значимого объекта и отдельных средств защиты информации, оценку влияния подсистемы безопасности на функционирование значимого объекта при проектных режимах его работы, установленных проектной документацией, а также принятие решения о возможности опытной эксплуатации значимого объекта и его подсистемы безопасности.</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5940425"/>
          </a:xfrm>
          <a:prstGeom prst="rect">
            <a:avLst/>
          </a:prstGeom>
          <a:noFill/>
          <a:ln w="9525">
            <a:noFill/>
            <a:miter lim="800000"/>
            <a:headEnd/>
            <a:tailEnd/>
          </a:ln>
          <a:effectLst/>
        </p:spPr>
        <p:txBody>
          <a:bodyPr>
            <a:spAutoFit/>
          </a:bodyPr>
          <a:lstStyle/>
          <a:p>
            <a:pPr marL="457200" indent="-457200" eaLnBrk="0" hangingPunct="0">
              <a:defRPr/>
            </a:pPr>
            <a:r>
              <a:rPr lang="ru-RU" sz="2000" dirty="0">
                <a:cs typeface="+mn-cs"/>
              </a:rPr>
              <a:t>г) определение администратора безопасности значимого объекта;</a:t>
            </a:r>
          </a:p>
          <a:p>
            <a:pPr eaLnBrk="0" hangingPunct="0">
              <a:lnSpc>
                <a:spcPct val="150000"/>
              </a:lnSpc>
              <a:defRPr/>
            </a:pPr>
            <a:r>
              <a:rPr lang="ru-RU" sz="2000" dirty="0">
                <a:cs typeface="+mn-cs"/>
              </a:rPr>
              <a:t>д) отработка действий пользователей и администраторов значимого объекта по реализации мер по обеспечению безопасности значимого объекта.</a:t>
            </a:r>
          </a:p>
          <a:p>
            <a:pPr eaLnBrk="0" hangingPunct="0">
              <a:lnSpc>
                <a:spcPct val="150000"/>
              </a:lnSpc>
              <a:defRPr/>
            </a:pPr>
            <a:r>
              <a:rPr lang="ru-RU" sz="2000" dirty="0">
                <a:cs typeface="+mn-cs"/>
              </a:rPr>
              <a:t>12.4. Предварительные испытания значимого объекта и его подсистемы безопасности должны проводиться в соответствии с программой и методиками предварительных испытаний и включать проверку работоспособности подсистемы безопасности значимого объекта и отдельных средств защиты информации, оценку влияния подсистемы безопасности на функционирование значимого объекта при проектных режимах его работы, установленных проектной документацией, а также принятие решения о возможности опытной эксплуатации значимого объекта и его подсистемы безопасности.</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 Box 2"/>
          <p:cNvSpPr txBox="1">
            <a:spLocks noChangeArrowheads="1"/>
          </p:cNvSpPr>
          <p:nvPr/>
        </p:nvSpPr>
        <p:spPr bwMode="auto">
          <a:xfrm>
            <a:off x="323850" y="357188"/>
            <a:ext cx="8569325" cy="6499225"/>
          </a:xfrm>
          <a:prstGeom prst="rect">
            <a:avLst/>
          </a:prstGeom>
          <a:noFill/>
          <a:ln w="9525">
            <a:noFill/>
            <a:miter lim="800000"/>
            <a:headEnd/>
            <a:tailEnd/>
          </a:ln>
        </p:spPr>
        <p:txBody>
          <a:bodyPr>
            <a:spAutoFit/>
          </a:bodyPr>
          <a:lstStyle/>
          <a:p>
            <a:pPr eaLnBrk="0" hangingPunct="0">
              <a:lnSpc>
                <a:spcPct val="150000"/>
              </a:lnSpc>
            </a:pPr>
            <a:r>
              <a:rPr lang="ru-RU" sz="2000" dirty="0"/>
              <a:t>12.5. Опытная эксплуатация значимого объекта и его подсистемы безопасности должна проводиться в соответствии с программой и методиками опытной эксплуатации и включать проверку функционирования подсистемы безопасности значимого объекта, в том числе реализованных организационных и технических мер, а также знаний и умений пользователей и администраторов, необходимых для эксплуатации значимого объекта и его подсистемы безопасности.</a:t>
            </a:r>
          </a:p>
          <a:p>
            <a:pPr eaLnBrk="0" hangingPunct="0">
              <a:lnSpc>
                <a:spcPct val="150000"/>
              </a:lnSpc>
            </a:pPr>
            <a:r>
              <a:rPr lang="ru-RU" sz="2000" dirty="0"/>
              <a:t>12.6. Анализ уязвимостей значимого объекта проводится в целях выявления недостатков (слабостей) в подсистеме безопасности значимого объекта и оценки возможности их использования для реализации угроз безопасности информации. При этом анализу подлежат уязвимости кода, конфигурации и архитектуры значимого объекта.</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333375"/>
            <a:ext cx="8569325" cy="6954838"/>
          </a:xfrm>
          <a:prstGeom prst="rect">
            <a:avLst/>
          </a:prstGeom>
          <a:noFill/>
          <a:ln w="9525">
            <a:noFill/>
            <a:miter lim="800000"/>
            <a:headEnd/>
            <a:tailEnd/>
          </a:ln>
          <a:effectLst/>
        </p:spPr>
        <p:txBody>
          <a:bodyPr>
            <a:spAutoFit/>
          </a:bodyPr>
          <a:lstStyle/>
          <a:p>
            <a:pPr algn="ctr" eaLnBrk="0" hangingPunct="0">
              <a:defRPr/>
            </a:pPr>
            <a:r>
              <a:rPr lang="ru-RU" sz="2000" b="1" dirty="0">
                <a:cs typeface="+mn-cs"/>
              </a:rPr>
              <a:t>ФЕДЕРАЛЬНАЯ СЛУЖБА ПО ТЕХНИЧЕСКОМУ</a:t>
            </a:r>
          </a:p>
          <a:p>
            <a:pPr algn="ctr" eaLnBrk="0" hangingPunct="0">
              <a:defRPr/>
            </a:pPr>
            <a:r>
              <a:rPr lang="ru-RU" sz="2000" b="1" dirty="0">
                <a:cs typeface="+mn-cs"/>
              </a:rPr>
              <a:t> И ЭКСПОРТНОМУ КОНТРОЛЮ</a:t>
            </a:r>
          </a:p>
          <a:p>
            <a:pPr eaLnBrk="0" hangingPunct="0">
              <a:defRPr/>
            </a:pPr>
            <a:r>
              <a:rPr lang="ru-RU" sz="2000" b="1" dirty="0">
                <a:cs typeface="+mn-cs"/>
              </a:rPr>
              <a:t> </a:t>
            </a:r>
          </a:p>
          <a:p>
            <a:pPr algn="ctr" eaLnBrk="0" hangingPunct="0">
              <a:defRPr/>
            </a:pPr>
            <a:r>
              <a:rPr lang="ru-RU" sz="2000" b="1" dirty="0">
                <a:cs typeface="+mn-cs"/>
              </a:rPr>
              <a:t>ПРИКАЗ от 25 декабря 2017 г. N 239</a:t>
            </a:r>
          </a:p>
          <a:p>
            <a:pPr eaLnBrk="0" hangingPunct="0">
              <a:defRPr/>
            </a:pPr>
            <a:r>
              <a:rPr lang="ru-RU" sz="2000" b="1" dirty="0">
                <a:cs typeface="+mn-cs"/>
              </a:rPr>
              <a:t> </a:t>
            </a:r>
          </a:p>
          <a:p>
            <a:pPr algn="ctr" eaLnBrk="0" hangingPunct="0">
              <a:defRPr/>
            </a:pPr>
            <a:r>
              <a:rPr lang="ru-RU" sz="2000" b="1" dirty="0">
                <a:solidFill>
                  <a:schemeClr val="accent2">
                    <a:lumMod val="50000"/>
                  </a:schemeClr>
                </a:solidFill>
                <a:cs typeface="+mn-cs"/>
              </a:rPr>
              <a:t>ОБ УТВЕРЖДЕНИИ ТРЕБОВАНИЙ ПО ОБЕСПЕЧЕНИЮ БЕЗОПАСНОСТИ ЗНАЧИМЫХ ОБЪЕКТОВ КРИТИЧЕСКОЙ ИНФОРМАЦИОННОЙ ИНФРАСТРУКТУРЫ </a:t>
            </a:r>
            <a:r>
              <a:rPr lang="ru-RU" sz="1600" b="1" dirty="0">
                <a:solidFill>
                  <a:schemeClr val="accent2">
                    <a:lumMod val="50000"/>
                  </a:schemeClr>
                </a:solidFill>
                <a:cs typeface="+mn-cs"/>
              </a:rPr>
              <a:t>РОССИЙСКОЙ  ФЕДЕРАЦИИ</a:t>
            </a:r>
          </a:p>
          <a:p>
            <a:pPr eaLnBrk="0" hangingPunct="0">
              <a:defRPr/>
            </a:pPr>
            <a:r>
              <a:rPr lang="ru-RU" sz="2000" b="1" dirty="0">
                <a:cs typeface="+mn-cs"/>
              </a:rPr>
              <a:t> </a:t>
            </a:r>
          </a:p>
          <a:p>
            <a:pPr eaLnBrk="0" hangingPunct="0">
              <a:defRPr/>
            </a:pPr>
            <a:r>
              <a:rPr lang="ru-RU" sz="2000" dirty="0">
                <a:cs typeface="+mn-cs"/>
              </a:rPr>
              <a:t>В соответствии с пунктом 4 части 3 статьи 6 Федерального закона от 26 июля 2017 г. N 187-ФЗ "О безопасности критической информационной инфраструктуры Российской Федерации" (Собрание законодательства Российской Федерации, 2017, N 31, ст. 4736) приказываю:</a:t>
            </a:r>
          </a:p>
          <a:p>
            <a:pPr eaLnBrk="0" hangingPunct="0">
              <a:defRPr/>
            </a:pPr>
            <a:r>
              <a:rPr lang="ru-RU" sz="2000" b="1" dirty="0">
                <a:cs typeface="+mn-cs"/>
              </a:rPr>
              <a:t>Утвердить прилагаемые Требования по обеспечению безопасности значимых объектов критической информационной инфраструктуры Российской Федерации.</a:t>
            </a:r>
          </a:p>
          <a:p>
            <a:pPr eaLnBrk="0" hangingPunct="0">
              <a:defRPr/>
            </a:pPr>
            <a:r>
              <a:rPr lang="ru-RU" sz="2000" dirty="0">
                <a:cs typeface="+mn-cs"/>
              </a:rPr>
              <a:t> </a:t>
            </a:r>
          </a:p>
          <a:p>
            <a:pPr algn="r" eaLnBrk="0" hangingPunct="0">
              <a:defRPr/>
            </a:pPr>
            <a:r>
              <a:rPr lang="ru-RU" sz="2000" b="1" dirty="0">
                <a:cs typeface="+mn-cs"/>
              </a:rPr>
              <a:t>Директор Федеральной службы</a:t>
            </a:r>
          </a:p>
          <a:p>
            <a:pPr algn="r" eaLnBrk="0" hangingPunct="0">
              <a:defRPr/>
            </a:pPr>
            <a:r>
              <a:rPr lang="ru-RU" sz="2000" b="1" dirty="0">
                <a:cs typeface="+mn-cs"/>
              </a:rPr>
              <a:t>по техническому и экспортному контролю</a:t>
            </a:r>
          </a:p>
          <a:p>
            <a:pPr algn="r" eaLnBrk="0" hangingPunct="0">
              <a:defRPr/>
            </a:pPr>
            <a:r>
              <a:rPr lang="ru-RU" sz="2000" b="1" dirty="0">
                <a:cs typeface="+mn-cs"/>
              </a:rPr>
              <a:t>В.СЕЛИН</a:t>
            </a:r>
          </a:p>
          <a:p>
            <a:pPr algn="just">
              <a:lnSpc>
                <a:spcPct val="130000"/>
              </a:lnSpc>
              <a:defRPr/>
            </a:pPr>
            <a:endParaRPr lang="ru-RU" altLang="ru-RU" sz="2000" dirty="0">
              <a:cs typeface="+mn-cs"/>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ext Box 2"/>
          <p:cNvSpPr txBox="1">
            <a:spLocks noChangeArrowheads="1"/>
          </p:cNvSpPr>
          <p:nvPr/>
        </p:nvSpPr>
        <p:spPr bwMode="auto">
          <a:xfrm>
            <a:off x="323850" y="549275"/>
            <a:ext cx="8569325" cy="5702300"/>
          </a:xfrm>
          <a:prstGeom prst="rect">
            <a:avLst/>
          </a:prstGeom>
          <a:noFill/>
          <a:ln w="9525">
            <a:noFill/>
            <a:miter lim="800000"/>
            <a:headEnd/>
            <a:tailEnd/>
          </a:ln>
        </p:spPr>
        <p:txBody>
          <a:bodyPr>
            <a:spAutoFit/>
          </a:bodyPr>
          <a:lstStyle/>
          <a:p>
            <a:pPr eaLnBrk="0" hangingPunct="0">
              <a:lnSpc>
                <a:spcPct val="150000"/>
              </a:lnSpc>
            </a:pPr>
            <a:r>
              <a:rPr lang="ru-RU" sz="2000" dirty="0"/>
              <a:t>Анализ уязвимостей проводится для всех программных и программно-аппаратных средств, в том числе средств защиты информации, значимого объекта.</a:t>
            </a:r>
          </a:p>
          <a:p>
            <a:pPr algn="just" eaLnBrk="0" hangingPunct="0">
              <a:lnSpc>
                <a:spcPct val="150000"/>
              </a:lnSpc>
            </a:pPr>
            <a:endParaRPr lang="ru-RU" sz="2000" dirty="0"/>
          </a:p>
          <a:p>
            <a:pPr algn="ctr" eaLnBrk="0" hangingPunct="0">
              <a:lnSpc>
                <a:spcPct val="150000"/>
              </a:lnSpc>
            </a:pPr>
            <a:r>
              <a:rPr lang="ru-RU" sz="2100" b="1" dirty="0">
                <a:solidFill>
                  <a:srgbClr val="FF0000"/>
                </a:solidFill>
              </a:rPr>
              <a:t>При проведении анализа уязвимостей применяются следующие способы их выявления:</a:t>
            </a:r>
          </a:p>
          <a:p>
            <a:pPr algn="ctr" eaLnBrk="0" hangingPunct="0">
              <a:lnSpc>
                <a:spcPct val="150000"/>
              </a:lnSpc>
            </a:pPr>
            <a:endParaRPr lang="ru-RU" sz="2100" b="1" dirty="0">
              <a:solidFill>
                <a:srgbClr val="FF0000"/>
              </a:solidFill>
            </a:endParaRPr>
          </a:p>
          <a:p>
            <a:pPr eaLnBrk="0" hangingPunct="0">
              <a:lnSpc>
                <a:spcPct val="150000"/>
              </a:lnSpc>
            </a:pPr>
            <a:r>
              <a:rPr lang="ru-RU" sz="2000" dirty="0"/>
              <a:t>а) анализ проектной, рабочей (эксплуатационной) документации и организационно-распорядительных документов по безопасности значимого объекта;</a:t>
            </a:r>
          </a:p>
          <a:p>
            <a:pPr eaLnBrk="0" hangingPunct="0">
              <a:lnSpc>
                <a:spcPct val="150000"/>
              </a:lnSpc>
            </a:pPr>
            <a:r>
              <a:rPr lang="ru-RU" sz="2000" dirty="0"/>
              <a:t>б) анализ настроек программных и программно-аппаратных средств, в том числе средств защиты информации, значимого объекта;</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ext Box 2"/>
          <p:cNvSpPr txBox="1">
            <a:spLocks noChangeArrowheads="1"/>
          </p:cNvSpPr>
          <p:nvPr/>
        </p:nvSpPr>
        <p:spPr bwMode="auto">
          <a:xfrm>
            <a:off x="323850" y="549275"/>
            <a:ext cx="8569325" cy="6094413"/>
          </a:xfrm>
          <a:prstGeom prst="rect">
            <a:avLst/>
          </a:prstGeom>
          <a:noFill/>
          <a:ln w="9525">
            <a:noFill/>
            <a:miter lim="800000"/>
            <a:headEnd/>
            <a:tailEnd/>
          </a:ln>
        </p:spPr>
        <p:txBody>
          <a:bodyPr>
            <a:spAutoFit/>
          </a:bodyPr>
          <a:lstStyle/>
          <a:p>
            <a:pPr eaLnBrk="0" hangingPunct="0">
              <a:lnSpc>
                <a:spcPct val="150000"/>
              </a:lnSpc>
            </a:pPr>
            <a:r>
              <a:rPr lang="ru-RU" sz="2000" dirty="0"/>
              <a:t>в) выявление известных уязвимостей программных и программно-аппаратных средств, в том числе средств защиты информации, посредством анализа состава установленного программного обеспечения и обновлений безопасности с применением средств контроля (анализа) защищенности и (или) иных средств защиты информации;</a:t>
            </a:r>
          </a:p>
          <a:p>
            <a:pPr eaLnBrk="0" hangingPunct="0">
              <a:lnSpc>
                <a:spcPct val="150000"/>
              </a:lnSpc>
            </a:pPr>
            <a:r>
              <a:rPr lang="ru-RU" sz="2000" dirty="0"/>
              <a:t>г) выявление известных уязвимостей программных и программно-аппаратных средств, в том числе средств защиты информации, сетевых служб, доступных для сетевого взаимодействия, с применением средств контроля (анализа) защищенности;</a:t>
            </a:r>
          </a:p>
          <a:p>
            <a:pPr eaLnBrk="0" hangingPunct="0">
              <a:lnSpc>
                <a:spcPct val="150000"/>
              </a:lnSpc>
            </a:pPr>
            <a:r>
              <a:rPr lang="ru-RU" sz="2000" dirty="0"/>
              <a:t>д) тестирование на проникновение в условиях, соответствующих возможностям нарушителей, определенных в модели угроз безопасности информации.</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ext Box 2"/>
          <p:cNvSpPr txBox="1">
            <a:spLocks noChangeArrowheads="1"/>
          </p:cNvSpPr>
          <p:nvPr/>
        </p:nvSpPr>
        <p:spPr bwMode="auto">
          <a:xfrm>
            <a:off x="323850" y="333375"/>
            <a:ext cx="8569325" cy="6554788"/>
          </a:xfrm>
          <a:prstGeom prst="rect">
            <a:avLst/>
          </a:prstGeom>
          <a:noFill/>
          <a:ln w="9525">
            <a:noFill/>
            <a:miter lim="800000"/>
            <a:headEnd/>
            <a:tailEnd/>
          </a:ln>
        </p:spPr>
        <p:txBody>
          <a:bodyPr>
            <a:spAutoFit/>
          </a:bodyPr>
          <a:lstStyle/>
          <a:p>
            <a:pPr eaLnBrk="0" hangingPunct="0">
              <a:lnSpc>
                <a:spcPct val="150000"/>
              </a:lnSpc>
            </a:pPr>
            <a:r>
              <a:rPr lang="ru-RU" sz="2000" dirty="0"/>
              <a:t>Применение способов и средств выявления уязвимостей осуществляется субъектом критической информационной инфраструктуры с учетом особенностей функционирования значимого объекта.</a:t>
            </a:r>
          </a:p>
          <a:p>
            <a:pPr eaLnBrk="0" hangingPunct="0">
              <a:lnSpc>
                <a:spcPct val="150000"/>
              </a:lnSpc>
            </a:pPr>
            <a:r>
              <a:rPr lang="ru-RU" sz="2000" dirty="0"/>
              <a:t>Допускается проведение анализа уязвимостей на макете (в тестовой зоне) значимого объекта или макетах отдельных сегментов объекта.</a:t>
            </a:r>
          </a:p>
          <a:p>
            <a:pPr eaLnBrk="0" hangingPunct="0">
              <a:lnSpc>
                <a:spcPct val="150000"/>
              </a:lnSpc>
            </a:pPr>
            <a:r>
              <a:rPr lang="ru-RU" sz="2000" dirty="0"/>
              <a:t>Анализ уязвимостей значимого объекта проводится до ввода его в действие на этапах, определяемых субъектом критической информационной инфраструктуры.</a:t>
            </a:r>
          </a:p>
          <a:p>
            <a:pPr eaLnBrk="0" hangingPunct="0">
              <a:lnSpc>
                <a:spcPct val="150000"/>
              </a:lnSpc>
            </a:pPr>
            <a:r>
              <a:rPr lang="ru-RU" sz="2000" dirty="0"/>
              <a:t>В случае выявления уязвимостей значимого объекта, которые могут быть использованы для реализации (способствовать возникновению) угроз безопасности информации, принимаются меры, направленные на их устранение или исключающие возможность использования (эксплуатации) нарушителем выявленных уязвимостей.</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ext Box 2"/>
          <p:cNvSpPr txBox="1">
            <a:spLocks noChangeArrowheads="1"/>
          </p:cNvSpPr>
          <p:nvPr/>
        </p:nvSpPr>
        <p:spPr bwMode="auto">
          <a:xfrm>
            <a:off x="323850" y="357188"/>
            <a:ext cx="8569325" cy="6499225"/>
          </a:xfrm>
          <a:prstGeom prst="rect">
            <a:avLst/>
          </a:prstGeom>
          <a:noFill/>
          <a:ln w="9525">
            <a:noFill/>
            <a:miter lim="800000"/>
            <a:headEnd/>
            <a:tailEnd/>
          </a:ln>
        </p:spPr>
        <p:txBody>
          <a:bodyPr>
            <a:spAutoFit/>
          </a:bodyPr>
          <a:lstStyle/>
          <a:p>
            <a:pPr eaLnBrk="0" hangingPunct="0">
              <a:lnSpc>
                <a:spcPct val="150000"/>
              </a:lnSpc>
            </a:pPr>
            <a:r>
              <a:rPr lang="ru-RU" sz="2000" dirty="0"/>
              <a:t>По результатам анализа уязвимостей должно быть подтверждено, что в значимом объекте, отсутствуют уязвимости, как минимум содержащиеся в банке данных угроз безопасности информации ФСТЭК России, указанном в пункте 11.1 настоящих Требований, или выявленные уязвимости не приводят к возникновению угроз безопасности информации в отношении значимого объекта.</a:t>
            </a:r>
          </a:p>
          <a:p>
            <a:pPr eaLnBrk="0" hangingPunct="0">
              <a:lnSpc>
                <a:spcPct val="150000"/>
              </a:lnSpc>
            </a:pPr>
            <a:r>
              <a:rPr lang="ru-RU" sz="2000" dirty="0"/>
              <a:t>12.7. В ходе приемочных испытаний значимого объекта и его подсистемы безопасности должен быть проведен комплекс организационных и технических мероприятий (испытаний), в результате которых подтверждается соответствие значимого объекта и его подсистемы безопасности настоящим Требованиям, а также требованиям технического задания на создание значимого объекта и (или) технического задания (частного технического задания) на создание подсистемы безопасности значимого объекта.</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ext Box 2"/>
          <p:cNvSpPr txBox="1">
            <a:spLocks noChangeArrowheads="1"/>
          </p:cNvSpPr>
          <p:nvPr/>
        </p:nvSpPr>
        <p:spPr bwMode="auto">
          <a:xfrm>
            <a:off x="323850" y="549275"/>
            <a:ext cx="8569325" cy="5575300"/>
          </a:xfrm>
          <a:prstGeom prst="rect">
            <a:avLst/>
          </a:prstGeom>
          <a:noFill/>
          <a:ln w="9525">
            <a:noFill/>
            <a:miter lim="800000"/>
            <a:headEnd/>
            <a:tailEnd/>
          </a:ln>
        </p:spPr>
        <p:txBody>
          <a:bodyPr>
            <a:spAutoFit/>
          </a:bodyPr>
          <a:lstStyle/>
          <a:p>
            <a:pPr eaLnBrk="0" hangingPunct="0">
              <a:lnSpc>
                <a:spcPct val="150000"/>
              </a:lnSpc>
            </a:pPr>
            <a:r>
              <a:rPr lang="ru-RU" sz="2000" dirty="0"/>
              <a:t>В качестве исходных данных при приемочных испытаниях используются модель угроз безопасности информации, результаты (акт) категорирования, техническое задание на создание (модернизацию) значимого объекта и (или) техническое задание (частное техническое задание) на создание подсистемы безопасности значимого объекта, проектная и рабочая (эксплуатационная) документация на значимый объект, организационно-распорядительные документы по безопасности значимых объектов, результаты анализа уязвимостей значимого объекта, материалы предварительных испытаний и опытной эксплуатации, а также иные документы, разрабатываемые в соответствии с настоящими Требованиями и требованиями стандартов организации.</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ext Box 2"/>
          <p:cNvSpPr txBox="1">
            <a:spLocks noChangeArrowheads="1"/>
          </p:cNvSpPr>
          <p:nvPr/>
        </p:nvSpPr>
        <p:spPr bwMode="auto">
          <a:xfrm>
            <a:off x="323850" y="549275"/>
            <a:ext cx="8569325" cy="5632450"/>
          </a:xfrm>
          <a:prstGeom prst="rect">
            <a:avLst/>
          </a:prstGeom>
          <a:noFill/>
          <a:ln w="9525">
            <a:noFill/>
            <a:miter lim="800000"/>
            <a:headEnd/>
            <a:tailEnd/>
          </a:ln>
        </p:spPr>
        <p:txBody>
          <a:bodyPr>
            <a:spAutoFit/>
          </a:bodyPr>
          <a:lstStyle/>
          <a:p>
            <a:pPr eaLnBrk="0" hangingPunct="0">
              <a:lnSpc>
                <a:spcPct val="150000"/>
              </a:lnSpc>
            </a:pPr>
            <a:r>
              <a:rPr lang="ru-RU" sz="2000" dirty="0"/>
              <a:t>Приемочные испытания значимого объекта и его подсистемы безопасности проводятся в соответствии с программой и методикой приемочных испытаний. Результаты приемочных испытаний значимого объекта и его подсистемы безопасности с выводом о ее соответствии установленным требованиям включаются в акт приемки значимого объекта в эксплуатацию.</a:t>
            </a:r>
          </a:p>
          <a:p>
            <a:pPr eaLnBrk="0" hangingPunct="0">
              <a:lnSpc>
                <a:spcPct val="150000"/>
              </a:lnSpc>
            </a:pPr>
            <a:r>
              <a:rPr lang="ru-RU" sz="2000" dirty="0"/>
              <a:t>В случае если значимый объект является государственной информационной системой, в иных случаях, установленных законодательством Российской Федерации, а также в случае принятия решения субъектом критической информационной инфраструктуры, оценка значимого объекта и его подсистемы безопасности   проводится  в   форме  аттестации  значимого  объекта</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ext Box 2"/>
          <p:cNvSpPr txBox="1">
            <a:spLocks noChangeArrowheads="1"/>
          </p:cNvSpPr>
          <p:nvPr/>
        </p:nvSpPr>
        <p:spPr bwMode="auto">
          <a:xfrm>
            <a:off x="323850" y="549275"/>
            <a:ext cx="8677275" cy="5940088"/>
          </a:xfrm>
          <a:prstGeom prst="rect">
            <a:avLst/>
          </a:prstGeom>
          <a:noFill/>
          <a:ln w="9525">
            <a:noFill/>
            <a:miter lim="800000"/>
            <a:headEnd/>
            <a:tailEnd/>
          </a:ln>
        </p:spPr>
        <p:txBody>
          <a:bodyPr>
            <a:spAutoFit/>
          </a:bodyPr>
          <a:lstStyle/>
          <a:p>
            <a:pPr eaLnBrk="0" hangingPunct="0">
              <a:lnSpc>
                <a:spcPct val="200000"/>
              </a:lnSpc>
            </a:pPr>
            <a:r>
              <a:rPr lang="ru-RU" sz="2000" dirty="0"/>
              <a:t>в соответствии с Требованиями о защите информации, не составляющей государственную тайну, содержащейся в государственных информационных системах, утвержденными приказом ФСТЭК России от 11 февраля 2013 г. N 17.</a:t>
            </a:r>
          </a:p>
          <a:p>
            <a:pPr eaLnBrk="0" hangingPunct="0">
              <a:lnSpc>
                <a:spcPct val="200000"/>
              </a:lnSpc>
            </a:pPr>
            <a:endParaRPr lang="ru-RU" sz="2000" dirty="0" smtClean="0"/>
          </a:p>
          <a:p>
            <a:pPr eaLnBrk="0" hangingPunct="0">
              <a:lnSpc>
                <a:spcPct val="200000"/>
              </a:lnSpc>
            </a:pPr>
            <a:r>
              <a:rPr lang="ru-RU" sz="2000" dirty="0" smtClean="0"/>
              <a:t>Ввод </a:t>
            </a:r>
            <a:r>
              <a:rPr lang="ru-RU" sz="2000" dirty="0"/>
              <a:t>в действие значимого объекта и его подсистемы безопасности осуществляется при положительном заключении (выводе) в акте приемки (или в аттестате соответствия) о соответствии значимого объекта установленным требованиям по обеспечению безопасности.</a:t>
            </a:r>
            <a:endParaRPr lang="ru-RU" sz="2000" b="1" dirty="0"/>
          </a:p>
          <a:p>
            <a:pPr eaLnBrk="0" hangingPunct="0"/>
            <a:endParaRPr lang="ru-RU" sz="2000" b="1"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95338" y="2357438"/>
            <a:ext cx="7772400" cy="2800350"/>
          </a:xfrm>
        </p:spPr>
        <p:txBody>
          <a:bodyPr/>
          <a:lstStyle/>
          <a:p>
            <a:pPr algn="r" eaLnBrk="1" hangingPunct="1">
              <a:defRPr/>
            </a:pP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2">
                    <a:lumMod val="50000"/>
                  </a:schemeClr>
                </a:solidFill>
              </a:rPr>
              <a:t/>
            </a:r>
            <a:br>
              <a:rPr lang="ru-RU" altLang="ru-RU" sz="2000" b="1" dirty="0" smtClean="0">
                <a:solidFill>
                  <a:schemeClr val="accent2">
                    <a:lumMod val="50000"/>
                  </a:schemeClr>
                </a:solidFill>
              </a:rPr>
            </a:br>
            <a:r>
              <a:rPr lang="ru-RU" altLang="ru-RU" sz="2000" b="1" dirty="0" smtClean="0">
                <a:solidFill>
                  <a:schemeClr val="accent4"/>
                </a:solidFill>
              </a:rPr>
              <a:t> </a:t>
            </a:r>
            <a:br>
              <a:rPr lang="ru-RU" altLang="ru-RU" sz="2000" b="1" dirty="0" smtClean="0">
                <a:solidFill>
                  <a:schemeClr val="accent4"/>
                </a:solidFill>
              </a:rPr>
            </a:br>
            <a:r>
              <a:rPr lang="ru-RU" altLang="ru-RU" sz="2000" b="1" dirty="0" smtClean="0">
                <a:solidFill>
                  <a:schemeClr val="accent4"/>
                </a:solidFill>
              </a:rPr>
              <a:t/>
            </a:r>
            <a:br>
              <a:rPr lang="ru-RU" altLang="ru-RU" sz="2000" b="1" dirty="0" smtClean="0">
                <a:solidFill>
                  <a:schemeClr val="accent4"/>
                </a:solidFill>
              </a:rPr>
            </a:br>
            <a:r>
              <a:rPr lang="ru-RU" altLang="ru-RU" sz="2000" b="1" dirty="0" smtClean="0">
                <a:solidFill>
                  <a:schemeClr val="accent4"/>
                </a:solidFill>
              </a:rPr>
              <a:t/>
            </a:r>
            <a:br>
              <a:rPr lang="ru-RU" altLang="ru-RU" sz="2000" b="1" dirty="0" smtClean="0">
                <a:solidFill>
                  <a:schemeClr val="accent4"/>
                </a:solidFill>
              </a:rPr>
            </a:br>
            <a:endParaRPr lang="ru-RU" altLang="ru-RU" sz="2000" b="1" dirty="0" smtClean="0">
              <a:solidFill>
                <a:schemeClr val="accent4"/>
              </a:solidFill>
            </a:endParaRPr>
          </a:p>
        </p:txBody>
      </p:sp>
      <p:sp>
        <p:nvSpPr>
          <p:cNvPr id="3076" name="Прямоугольник 2"/>
          <p:cNvSpPr>
            <a:spLocks noChangeArrowheads="1"/>
          </p:cNvSpPr>
          <p:nvPr/>
        </p:nvSpPr>
        <p:spPr bwMode="auto">
          <a:xfrm>
            <a:off x="1000125" y="908050"/>
            <a:ext cx="7715250" cy="4545013"/>
          </a:xfrm>
          <a:prstGeom prst="rect">
            <a:avLst/>
          </a:prstGeom>
          <a:noFill/>
          <a:ln w="9525">
            <a:noFill/>
            <a:miter lim="800000"/>
            <a:headEnd/>
            <a:tailEnd/>
          </a:ln>
        </p:spPr>
        <p:txBody>
          <a:bodyPr>
            <a:spAutoFit/>
          </a:bodyPr>
          <a:lstStyle/>
          <a:p>
            <a:pPr algn="ctr"/>
            <a:r>
              <a:rPr lang="ru-RU" altLang="ru-RU" sz="2800" b="1">
                <a:solidFill>
                  <a:srgbClr val="FF0000"/>
                </a:solidFill>
              </a:rPr>
              <a:t>ЛЕКЦИЯ № 4   </a:t>
            </a:r>
          </a:p>
          <a:p>
            <a:pPr algn="ctr"/>
            <a:endParaRPr lang="ru-RU" altLang="ru-RU" sz="2800" b="1">
              <a:solidFill>
                <a:srgbClr val="FF0000"/>
              </a:solidFill>
            </a:endParaRPr>
          </a:p>
          <a:p>
            <a:pPr algn="ctr"/>
            <a:r>
              <a:rPr lang="ru-RU" altLang="ru-RU" sz="2000" b="1">
                <a:solidFill>
                  <a:srgbClr val="FF3300"/>
                </a:solidFill>
              </a:rPr>
              <a:t>ЧАСТЬ 2</a:t>
            </a:r>
          </a:p>
          <a:p>
            <a:pPr algn="ctr"/>
            <a:endParaRPr lang="ru-RU" altLang="ru-RU" sz="2000" b="1">
              <a:solidFill>
                <a:srgbClr val="FF3300"/>
              </a:solidFill>
            </a:endParaRPr>
          </a:p>
          <a:p>
            <a:pPr algn="ctr"/>
            <a:r>
              <a:rPr lang="ru-RU" sz="2800" b="1">
                <a:solidFill>
                  <a:srgbClr val="0000E5"/>
                </a:solidFill>
              </a:rPr>
              <a:t>Приказ ФСТЭК России от 25.12.2017 N 239</a:t>
            </a:r>
            <a:br>
              <a:rPr lang="ru-RU" sz="2800" b="1">
                <a:solidFill>
                  <a:srgbClr val="0000E5"/>
                </a:solidFill>
              </a:rPr>
            </a:br>
            <a:r>
              <a:rPr lang="ru-RU" sz="2800" b="1">
                <a:solidFill>
                  <a:srgbClr val="0000E5"/>
                </a:solidFill>
              </a:rPr>
              <a:t>"Об утверждении Требований по обеспечению безопасности значимых объектов критической информационной инфраструктуры Российской Федерации"</a:t>
            </a:r>
            <a:br>
              <a:rPr lang="ru-RU" sz="2800" b="1">
                <a:solidFill>
                  <a:srgbClr val="0000E5"/>
                </a:solidFill>
              </a:rPr>
            </a:br>
            <a:r>
              <a:rPr lang="ru-RU" sz="2800" b="1">
                <a:solidFill>
                  <a:srgbClr val="0000E5"/>
                </a:solidFill>
              </a:rPr>
              <a:t>(Зарегистрировано в Минюсте России 26.03.2018 N 50524)</a:t>
            </a:r>
            <a:endParaRPr lang="ru-RU" altLang="ru-RU" sz="2800" b="1">
              <a:solidFill>
                <a:srgbClr val="0000E5"/>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ext Box 2"/>
          <p:cNvSpPr txBox="1">
            <a:spLocks noChangeArrowheads="1"/>
          </p:cNvSpPr>
          <p:nvPr/>
        </p:nvSpPr>
        <p:spPr bwMode="auto">
          <a:xfrm>
            <a:off x="323850" y="549275"/>
            <a:ext cx="8677275" cy="6308725"/>
          </a:xfrm>
          <a:prstGeom prst="rect">
            <a:avLst/>
          </a:prstGeom>
          <a:noFill/>
          <a:ln w="9525">
            <a:noFill/>
            <a:miter lim="800000"/>
            <a:headEnd/>
            <a:tailEnd/>
          </a:ln>
        </p:spPr>
        <p:txBody>
          <a:bodyPr>
            <a:spAutoFit/>
          </a:bodyPr>
          <a:lstStyle/>
          <a:p>
            <a:pPr algn="ctr" eaLnBrk="0" hangingPunct="0"/>
            <a:r>
              <a:rPr lang="ru-RU" sz="2200" b="1" dirty="0">
                <a:solidFill>
                  <a:srgbClr val="FF0000"/>
                </a:solidFill>
              </a:rPr>
              <a:t>Обеспечение безопасности значимого объекта</a:t>
            </a:r>
          </a:p>
          <a:p>
            <a:pPr algn="ctr" eaLnBrk="0" hangingPunct="0"/>
            <a:r>
              <a:rPr lang="ru-RU" sz="2200" b="1" dirty="0">
                <a:solidFill>
                  <a:srgbClr val="FF0000"/>
                </a:solidFill>
              </a:rPr>
              <a:t> в ходе</a:t>
            </a:r>
            <a:r>
              <a:rPr lang="en-US" sz="2200" b="1" dirty="0">
                <a:solidFill>
                  <a:srgbClr val="FF0000"/>
                </a:solidFill>
              </a:rPr>
              <a:t> </a:t>
            </a:r>
            <a:r>
              <a:rPr lang="ru-RU" sz="2200" b="1" dirty="0">
                <a:solidFill>
                  <a:srgbClr val="FF0000"/>
                </a:solidFill>
              </a:rPr>
              <a:t>его эксплуатации</a:t>
            </a:r>
          </a:p>
          <a:p>
            <a:pPr eaLnBrk="0" hangingPunct="0">
              <a:lnSpc>
                <a:spcPct val="150000"/>
              </a:lnSpc>
            </a:pPr>
            <a:r>
              <a:rPr lang="ru-RU" sz="2000" dirty="0"/>
              <a:t>13. Обеспечение безопасности в ходе эксплуатации значимого объекта осуществляется субъектом критической информационной инфраструктуры в соответствии с эксплуатационной документацией и организационно-распорядительными документами по безопасности значимого объекта и должно включать реализацию следующих мероприятий:</a:t>
            </a:r>
          </a:p>
          <a:p>
            <a:pPr eaLnBrk="0" hangingPunct="0">
              <a:lnSpc>
                <a:spcPct val="150000"/>
              </a:lnSpc>
            </a:pPr>
            <a:r>
              <a:rPr lang="ru-RU" sz="2000" dirty="0"/>
              <a:t>а) планирование мероприятий по обеспечению безопасности значимого объекта;</a:t>
            </a:r>
          </a:p>
          <a:p>
            <a:pPr eaLnBrk="0" hangingPunct="0">
              <a:lnSpc>
                <a:spcPct val="150000"/>
              </a:lnSpc>
            </a:pPr>
            <a:r>
              <a:rPr lang="ru-RU" sz="2000" dirty="0"/>
              <a:t>б) анализ угроз безопасности информации в значимом объекте и последствий от их реализации;</a:t>
            </a:r>
          </a:p>
          <a:p>
            <a:pPr eaLnBrk="0" hangingPunct="0">
              <a:lnSpc>
                <a:spcPct val="150000"/>
              </a:lnSpc>
            </a:pPr>
            <a:r>
              <a:rPr lang="ru-RU" sz="2000" dirty="0"/>
              <a:t>в) управление (администрирование) подсистемой безопасности значимого объекта;</a:t>
            </a:r>
            <a:endParaRPr lang="ru-RU" sz="2000" b="1"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ext Box 2"/>
          <p:cNvSpPr txBox="1">
            <a:spLocks noChangeArrowheads="1"/>
          </p:cNvSpPr>
          <p:nvPr/>
        </p:nvSpPr>
        <p:spPr bwMode="auto">
          <a:xfrm>
            <a:off x="323850" y="549275"/>
            <a:ext cx="8677275" cy="6094413"/>
          </a:xfrm>
          <a:prstGeom prst="rect">
            <a:avLst/>
          </a:prstGeom>
          <a:noFill/>
          <a:ln w="9525">
            <a:noFill/>
            <a:miter lim="800000"/>
            <a:headEnd/>
            <a:tailEnd/>
          </a:ln>
        </p:spPr>
        <p:txBody>
          <a:bodyPr>
            <a:spAutoFit/>
          </a:bodyPr>
          <a:lstStyle/>
          <a:p>
            <a:pPr eaLnBrk="0" hangingPunct="0">
              <a:lnSpc>
                <a:spcPct val="150000"/>
              </a:lnSpc>
            </a:pPr>
            <a:r>
              <a:rPr lang="ru-RU" sz="2000" dirty="0"/>
              <a:t>г) управление конфигурацией значимого объекта и его подсистемой безопасности;</a:t>
            </a:r>
          </a:p>
          <a:p>
            <a:pPr eaLnBrk="0" hangingPunct="0">
              <a:lnSpc>
                <a:spcPct val="150000"/>
              </a:lnSpc>
            </a:pPr>
            <a:r>
              <a:rPr lang="ru-RU" sz="2000" dirty="0"/>
              <a:t>д) реагирование на компьютерные инциденты в ходе эксплуатации значимого объекта;</a:t>
            </a:r>
          </a:p>
          <a:p>
            <a:pPr eaLnBrk="0" hangingPunct="0">
              <a:lnSpc>
                <a:spcPct val="150000"/>
              </a:lnSpc>
            </a:pPr>
            <a:r>
              <a:rPr lang="ru-RU" sz="2000" dirty="0"/>
              <a:t>е) обеспечение действий в нештатных ситуациях в ходе эксплуатации значимого объекта;</a:t>
            </a:r>
          </a:p>
          <a:p>
            <a:pPr eaLnBrk="0" hangingPunct="0">
              <a:lnSpc>
                <a:spcPct val="150000"/>
              </a:lnSpc>
            </a:pPr>
            <a:r>
              <a:rPr lang="ru-RU" sz="2000" dirty="0"/>
              <a:t>ж) информирование и обучение персонала значимого объекта;</a:t>
            </a:r>
          </a:p>
          <a:p>
            <a:pPr eaLnBrk="0" hangingPunct="0">
              <a:lnSpc>
                <a:spcPct val="150000"/>
              </a:lnSpc>
            </a:pPr>
            <a:r>
              <a:rPr lang="ru-RU" sz="2000" dirty="0"/>
              <a:t>з) контроль за обеспечением безопасности значимого объекта.</a:t>
            </a:r>
          </a:p>
          <a:p>
            <a:pPr eaLnBrk="0" hangingPunct="0">
              <a:lnSpc>
                <a:spcPct val="150000"/>
              </a:lnSpc>
            </a:pPr>
            <a:endParaRPr lang="ru-RU" sz="2000" dirty="0"/>
          </a:p>
          <a:p>
            <a:pPr eaLnBrk="0" hangingPunct="0">
              <a:lnSpc>
                <a:spcPct val="150000"/>
              </a:lnSpc>
            </a:pPr>
            <a:r>
              <a:rPr lang="ru-RU" sz="2000" dirty="0"/>
              <a:t>13.1. В ходе планирования мероприятий по обеспечению безопасности значимого объекта осуществляются:</a:t>
            </a:r>
          </a:p>
          <a:p>
            <a:pPr eaLnBrk="0" hangingPunct="0">
              <a:lnSpc>
                <a:spcPct val="150000"/>
              </a:lnSpc>
            </a:pPr>
            <a:r>
              <a:rPr lang="ru-RU" sz="2000" dirty="0"/>
              <a:t>а) определение лиц, ответственных за планирование и контроль мероприятий по обеспечению безопасности значимого объекта;</a:t>
            </a:r>
            <a:endParaRPr lang="ru-RU" sz="20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362200"/>
          </a:xfrm>
        </p:spPr>
        <p:txBody>
          <a:bodyPr/>
          <a:lstStyle/>
          <a:p>
            <a:pPr algn="l">
              <a:defRPr/>
            </a:pPr>
            <a:r>
              <a:rPr lang="ru-RU" sz="3200" b="1" i="1" dirty="0" smtClean="0">
                <a:solidFill>
                  <a:schemeClr val="accent2">
                    <a:lumMod val="50000"/>
                  </a:schemeClr>
                </a:solidFill>
              </a:rPr>
              <a:t/>
            </a:r>
            <a:br>
              <a:rPr lang="ru-RU" sz="3200" b="1" i="1" dirty="0" smtClean="0">
                <a:solidFill>
                  <a:schemeClr val="accent2">
                    <a:lumMod val="50000"/>
                  </a:schemeClr>
                </a:solidFill>
              </a:rPr>
            </a:br>
            <a:r>
              <a:rPr lang="ru-RU" sz="3200" b="1" i="1" dirty="0" smtClean="0">
                <a:solidFill>
                  <a:schemeClr val="accent2">
                    <a:lumMod val="50000"/>
                  </a:schemeClr>
                </a:solidFill>
              </a:rPr>
              <a:t/>
            </a:r>
            <a:br>
              <a:rPr lang="ru-RU" sz="3200" b="1" i="1" dirty="0" smtClean="0">
                <a:solidFill>
                  <a:schemeClr val="accent2">
                    <a:lumMod val="50000"/>
                  </a:schemeClr>
                </a:solidFill>
              </a:rPr>
            </a:br>
            <a:r>
              <a:rPr lang="ru-RU" sz="2000" dirty="0" smtClean="0"/>
              <a:t/>
            </a:r>
            <a:br>
              <a:rPr lang="ru-RU" sz="2000" dirty="0" smtClean="0"/>
            </a:br>
            <a:r>
              <a:rPr lang="ru-RU" sz="2000" dirty="0" smtClean="0"/>
              <a:t/>
            </a:r>
            <a:br>
              <a:rPr lang="ru-RU" sz="2000" dirty="0" smtClean="0"/>
            </a:br>
            <a:r>
              <a:rPr lang="ru-RU" sz="2000" dirty="0" smtClean="0"/>
              <a:t/>
            </a:r>
            <a:br>
              <a:rPr lang="ru-RU" sz="2000" dirty="0" smtClean="0"/>
            </a:br>
            <a:r>
              <a:rPr lang="ru-RU" sz="2000" dirty="0" smtClean="0"/>
              <a:t/>
            </a:r>
            <a:br>
              <a:rPr lang="ru-RU" sz="2000" dirty="0" smtClean="0"/>
            </a:br>
            <a:r>
              <a:rPr lang="ru-RU" sz="2000" dirty="0" smtClean="0"/>
              <a:t> </a:t>
            </a:r>
            <a:br>
              <a:rPr lang="ru-RU" sz="2000" dirty="0" smtClean="0"/>
            </a:br>
            <a:r>
              <a:rPr lang="ru-RU" sz="2000" dirty="0" smtClean="0"/>
              <a:t/>
            </a:r>
            <a:br>
              <a:rPr lang="ru-RU" sz="2000" dirty="0" smtClean="0"/>
            </a:br>
            <a:r>
              <a:rPr lang="ru-RU" sz="2000" dirty="0" smtClean="0"/>
              <a:t/>
            </a:r>
            <a:br>
              <a:rPr lang="ru-RU" sz="2000" dirty="0" smtClean="0"/>
            </a:br>
            <a:r>
              <a:rPr lang="ru-RU" sz="2000" dirty="0" smtClean="0"/>
              <a:t/>
            </a:r>
            <a:br>
              <a:rPr lang="ru-RU" sz="2000" dirty="0" smtClean="0"/>
            </a:br>
            <a:r>
              <a:rPr lang="ru-RU" sz="2000" b="1" dirty="0" smtClean="0"/>
              <a:t>Утверждены приказом ФСТЭК России</a:t>
            </a:r>
            <a:br>
              <a:rPr lang="ru-RU" sz="2000" b="1" dirty="0" smtClean="0"/>
            </a:br>
            <a:r>
              <a:rPr lang="ru-RU" sz="2000" b="1" dirty="0" smtClean="0"/>
              <a:t>от 25 декабря 2017 г. N 239</a:t>
            </a:r>
            <a:r>
              <a:rPr lang="ru-RU" sz="2000" dirty="0" smtClean="0"/>
              <a:t/>
            </a:r>
            <a:br>
              <a:rPr lang="ru-RU" sz="2000" dirty="0" smtClean="0"/>
            </a:br>
            <a:r>
              <a:rPr lang="ru-RU" sz="2000" dirty="0" smtClean="0"/>
              <a:t> </a:t>
            </a:r>
            <a:br>
              <a:rPr lang="ru-RU" sz="2000" dirty="0" smtClean="0"/>
            </a:br>
            <a:r>
              <a:rPr lang="ru-RU" sz="2400" b="1" dirty="0" smtClean="0">
                <a:solidFill>
                  <a:srgbClr val="C00000"/>
                </a:solidFill>
              </a:rPr>
              <a:t>ТРЕБОВАНИЯ ПО ОБЕСПЕЧЕНИЮ БЕЗОПАСНОСТИ ЗНАЧИМЫХ ОБЪЕКТОВ КРИТИЧЕСКОЙ</a:t>
            </a:r>
            <a:br>
              <a:rPr lang="ru-RU" sz="2400" b="1" dirty="0" smtClean="0">
                <a:solidFill>
                  <a:srgbClr val="C00000"/>
                </a:solidFill>
              </a:rPr>
            </a:br>
            <a:r>
              <a:rPr lang="ru-RU" sz="2400" b="1" dirty="0" smtClean="0">
                <a:solidFill>
                  <a:srgbClr val="C00000"/>
                </a:solidFill>
              </a:rPr>
              <a:t>ИНФОРМАЦИОННОЙ ИНФРАСТРУКТУРЫ </a:t>
            </a:r>
            <a:br>
              <a:rPr lang="ru-RU" sz="2400" b="1" dirty="0" smtClean="0">
                <a:solidFill>
                  <a:srgbClr val="C00000"/>
                </a:solidFill>
              </a:rPr>
            </a:br>
            <a:r>
              <a:rPr lang="ru-RU" sz="2400" b="1" dirty="0" smtClean="0">
                <a:solidFill>
                  <a:srgbClr val="C00000"/>
                </a:solidFill>
              </a:rPr>
              <a:t>РОССИЙСКОЙ ФЕДЕРАЦИИ</a:t>
            </a:r>
            <a:r>
              <a:rPr lang="ru-RU" sz="2000" b="1" dirty="0" smtClean="0"/>
              <a:t/>
            </a:r>
            <a:br>
              <a:rPr lang="ru-RU" sz="2000" b="1" dirty="0" smtClean="0"/>
            </a:br>
            <a:r>
              <a:rPr lang="ru-RU" sz="2000" dirty="0" smtClean="0"/>
              <a:t> </a:t>
            </a:r>
            <a:br>
              <a:rPr lang="ru-RU" sz="2000" dirty="0" smtClean="0"/>
            </a:br>
            <a:r>
              <a:rPr lang="ru-RU" sz="2200" b="1" dirty="0" smtClean="0">
                <a:solidFill>
                  <a:schemeClr val="accent2">
                    <a:lumMod val="50000"/>
                  </a:schemeClr>
                </a:solidFill>
              </a:rPr>
              <a:t>I.</a:t>
            </a:r>
            <a:r>
              <a:rPr lang="en-US" sz="2200" b="1" dirty="0" smtClean="0">
                <a:solidFill>
                  <a:schemeClr val="accent2">
                    <a:lumMod val="50000"/>
                  </a:schemeClr>
                </a:solidFill>
              </a:rPr>
              <a:t> </a:t>
            </a:r>
            <a:r>
              <a:rPr lang="ru-RU" sz="2200" b="1" dirty="0" smtClean="0">
                <a:solidFill>
                  <a:schemeClr val="accent2">
                    <a:lumMod val="50000"/>
                  </a:schemeClr>
                </a:solidFill>
              </a:rPr>
              <a:t>Общие</a:t>
            </a:r>
            <a:r>
              <a:rPr lang="en-US" sz="2200" b="1" dirty="0" smtClean="0">
                <a:solidFill>
                  <a:schemeClr val="accent2">
                    <a:lumMod val="50000"/>
                  </a:schemeClr>
                </a:solidFill>
              </a:rPr>
              <a:t>-</a:t>
            </a:r>
            <a:r>
              <a:rPr lang="ru-RU" sz="2200" b="1" dirty="0" smtClean="0">
                <a:solidFill>
                  <a:schemeClr val="accent2">
                    <a:lumMod val="50000"/>
                  </a:schemeClr>
                </a:solidFill>
              </a:rPr>
              <a:t>положения</a:t>
            </a:r>
            <a:r>
              <a:rPr lang="ru-RU" sz="2000" dirty="0" smtClean="0"/>
              <a:t/>
            </a:r>
            <a:br>
              <a:rPr lang="ru-RU" sz="2000" dirty="0" smtClean="0"/>
            </a:br>
            <a:r>
              <a:rPr lang="ru-RU" sz="2000" dirty="0" smtClean="0"/>
              <a:t/>
            </a:r>
            <a:br>
              <a:rPr lang="ru-RU" sz="2000" dirty="0" smtClean="0"/>
            </a:br>
            <a:r>
              <a:rPr lang="ru-RU" sz="2000" dirty="0" smtClean="0">
                <a:latin typeface="+mn-lt"/>
              </a:rPr>
              <a:t>1. Настоящие Требования разработаны в соответствии с Федеральным законом от 26 июля 2017 г. N 187-ФЗ "О безопасности критической информационной инфраструктуры Российской Федерации" и направлены на обеспечение устойчивого функционирования значимых объектов критической информационной инфраструктуры Российской Федерации (далее - значимые объекты, критическая информационная инфраструктура) при проведении в отношении них компьютерных атак.</a:t>
            </a:r>
            <a:endParaRPr lang="ru-RU" sz="2000" dirty="0">
              <a:latin typeface="+mn-lt"/>
            </a:endParaRPr>
          </a:p>
        </p:txBody>
      </p:sp>
      <p:sp>
        <p:nvSpPr>
          <p:cNvPr id="3" name="Объект 2"/>
          <p:cNvSpPr>
            <a:spLocks noGrp="1"/>
          </p:cNvSpPr>
          <p:nvPr>
            <p:ph idx="1"/>
          </p:nvPr>
        </p:nvSpPr>
        <p:spPr>
          <a:xfrm>
            <a:off x="107950" y="692150"/>
            <a:ext cx="8785225" cy="46038"/>
          </a:xfrm>
        </p:spPr>
        <p:txBody>
          <a:bodyPr/>
          <a:lstStyle/>
          <a:p>
            <a:pPr marL="0" indent="0" algn="just">
              <a:buFontTx/>
              <a:buNone/>
              <a:defRPr/>
            </a:pPr>
            <a:r>
              <a:rPr lang="ru-RU" sz="2000" dirty="0" smtClean="0"/>
              <a:t>     </a:t>
            </a:r>
            <a:endParaRPr lang="ru-RU" sz="2000" dirty="0"/>
          </a:p>
          <a:p>
            <a:pPr>
              <a:buFontTx/>
              <a:buNone/>
              <a:defRPr/>
            </a:pPr>
            <a:endParaRPr lang="ru-RU" sz="20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ext Box 2"/>
          <p:cNvSpPr txBox="1">
            <a:spLocks noChangeArrowheads="1"/>
          </p:cNvSpPr>
          <p:nvPr/>
        </p:nvSpPr>
        <p:spPr bwMode="auto">
          <a:xfrm>
            <a:off x="323850" y="549275"/>
            <a:ext cx="8677275" cy="6094413"/>
          </a:xfrm>
          <a:prstGeom prst="rect">
            <a:avLst/>
          </a:prstGeom>
          <a:noFill/>
          <a:ln w="9525">
            <a:noFill/>
            <a:miter lim="800000"/>
            <a:headEnd/>
            <a:tailEnd/>
          </a:ln>
        </p:spPr>
        <p:txBody>
          <a:bodyPr>
            <a:spAutoFit/>
          </a:bodyPr>
          <a:lstStyle/>
          <a:p>
            <a:pPr eaLnBrk="0" hangingPunct="0">
              <a:lnSpc>
                <a:spcPct val="150000"/>
              </a:lnSpc>
            </a:pPr>
            <a:r>
              <a:rPr lang="ru-RU" sz="2000" dirty="0"/>
              <a:t>б) разработка, утверждение и актуализация плана мероприятий по обеспечению безопасности значимого объекта;</a:t>
            </a:r>
          </a:p>
          <a:p>
            <a:pPr eaLnBrk="0" hangingPunct="0">
              <a:lnSpc>
                <a:spcPct val="150000"/>
              </a:lnSpc>
            </a:pPr>
            <a:r>
              <a:rPr lang="ru-RU" sz="2000" dirty="0"/>
              <a:t>в) определения порядка контроля выполнения мероприятий по обеспечению безопасности значимого объекта, предусмотренных утвержденным планом.</a:t>
            </a:r>
          </a:p>
          <a:p>
            <a:pPr eaLnBrk="0" hangingPunct="0">
              <a:lnSpc>
                <a:spcPct val="150000"/>
              </a:lnSpc>
            </a:pPr>
            <a:r>
              <a:rPr lang="ru-RU" sz="2000" dirty="0"/>
              <a:t>	Планирование мероприятий по обеспечению безопасности значимого объекта должно осуществляться в рамках процесса планирования, внедренного в соответствии с требованиями к созданию систем безопасности значимых объектов и обеспечению их функционирования, утвержденными в соответствии с пунктом 4 части 3 статьи 6 Федерального закона от 26 июля 2017 г. N 187-ФЗ «О безопасности критической информационной инфраструктуры Российской Федерации».</a:t>
            </a:r>
            <a:endParaRPr lang="ru-RU" sz="2000" b="1"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ext Box 2"/>
          <p:cNvSpPr txBox="1">
            <a:spLocks noChangeArrowheads="1"/>
          </p:cNvSpPr>
          <p:nvPr/>
        </p:nvSpPr>
        <p:spPr bwMode="auto">
          <a:xfrm>
            <a:off x="323850" y="549275"/>
            <a:ext cx="8677275" cy="6094413"/>
          </a:xfrm>
          <a:prstGeom prst="rect">
            <a:avLst/>
          </a:prstGeom>
          <a:noFill/>
          <a:ln w="9525">
            <a:noFill/>
            <a:miter lim="800000"/>
            <a:headEnd/>
            <a:tailEnd/>
          </a:ln>
        </p:spPr>
        <p:txBody>
          <a:bodyPr>
            <a:spAutoFit/>
          </a:bodyPr>
          <a:lstStyle/>
          <a:p>
            <a:pPr eaLnBrk="0" hangingPunct="0">
              <a:lnSpc>
                <a:spcPct val="150000"/>
              </a:lnSpc>
            </a:pPr>
            <a:r>
              <a:rPr lang="ru-RU" sz="2000" dirty="0"/>
              <a:t>13.2. В ходе анализа угроз безопасности информации в значимом объекте и возможных последствий их реализации осуществляются:</a:t>
            </a:r>
          </a:p>
          <a:p>
            <a:pPr eaLnBrk="0" hangingPunct="0">
              <a:lnSpc>
                <a:spcPct val="150000"/>
              </a:lnSpc>
            </a:pPr>
            <a:r>
              <a:rPr lang="ru-RU" sz="2000" dirty="0"/>
              <a:t>а) анализ уязвимостей значимого объекта, возникающих в ходе его эксплуатации;</a:t>
            </a:r>
          </a:p>
          <a:p>
            <a:pPr eaLnBrk="0" hangingPunct="0">
              <a:lnSpc>
                <a:spcPct val="150000"/>
              </a:lnSpc>
            </a:pPr>
            <a:r>
              <a:rPr lang="ru-RU" sz="2000" dirty="0"/>
              <a:t>б) анализ изменения угроз безопасности информации в значимом объекте, возникающих в ходе его эксплуатации;</a:t>
            </a:r>
          </a:p>
          <a:p>
            <a:pPr eaLnBrk="0" hangingPunct="0">
              <a:lnSpc>
                <a:spcPct val="150000"/>
              </a:lnSpc>
            </a:pPr>
            <a:r>
              <a:rPr lang="ru-RU" sz="2000" dirty="0"/>
              <a:t>в) оценка возможных последствий реализации угроз безопасности информации в значимом объекте.</a:t>
            </a:r>
          </a:p>
          <a:p>
            <a:pPr eaLnBrk="0" hangingPunct="0">
              <a:lnSpc>
                <a:spcPct val="150000"/>
              </a:lnSpc>
            </a:pPr>
            <a:r>
              <a:rPr lang="ru-RU" sz="2000" dirty="0"/>
              <a:t>Периодичность проведения указанных работ определяется субъектом критической информационной инфраструктуры в организационно-распорядительных документах по безопасности значимых объектов с учетом категории значимости объекта и особенностей его функционирования.</a:t>
            </a:r>
            <a:endParaRPr lang="ru-RU" sz="2000" b="1"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ext Box 2"/>
          <p:cNvSpPr txBox="1">
            <a:spLocks noChangeArrowheads="1"/>
          </p:cNvSpPr>
          <p:nvPr/>
        </p:nvSpPr>
        <p:spPr bwMode="auto">
          <a:xfrm>
            <a:off x="323850" y="549275"/>
            <a:ext cx="8677275" cy="5170488"/>
          </a:xfrm>
          <a:prstGeom prst="rect">
            <a:avLst/>
          </a:prstGeom>
          <a:noFill/>
          <a:ln w="9525">
            <a:noFill/>
            <a:miter lim="800000"/>
            <a:headEnd/>
            <a:tailEnd/>
          </a:ln>
        </p:spPr>
        <p:txBody>
          <a:bodyPr>
            <a:spAutoFit/>
          </a:bodyPr>
          <a:lstStyle/>
          <a:p>
            <a:pPr eaLnBrk="0" hangingPunct="0">
              <a:lnSpc>
                <a:spcPct val="150000"/>
              </a:lnSpc>
            </a:pPr>
            <a:r>
              <a:rPr lang="ru-RU" sz="2000" dirty="0"/>
              <a:t>13.3. В ходе управления (администрирования) подсистемой безопасности значимого объекта осуществляются:</a:t>
            </a:r>
          </a:p>
          <a:p>
            <a:pPr eaLnBrk="0" hangingPunct="0">
              <a:lnSpc>
                <a:spcPct val="150000"/>
              </a:lnSpc>
            </a:pPr>
            <a:r>
              <a:rPr lang="ru-RU" sz="2000" dirty="0"/>
              <a:t>а) определение лиц, ответственных за управление (администрирование) подсистемой безопасности значимого объекта;</a:t>
            </a:r>
          </a:p>
          <a:p>
            <a:pPr eaLnBrk="0" hangingPunct="0">
              <a:lnSpc>
                <a:spcPct val="150000"/>
              </a:lnSpc>
            </a:pPr>
            <a:r>
              <a:rPr lang="ru-RU" sz="2000" dirty="0"/>
              <a:t>б) управление учетными записями пользователей и поддержание в актуальном состоянии правил разграничения доступа в значимом объекте;</a:t>
            </a:r>
          </a:p>
          <a:p>
            <a:pPr eaLnBrk="0" hangingPunct="0">
              <a:lnSpc>
                <a:spcPct val="150000"/>
              </a:lnSpc>
            </a:pPr>
            <a:r>
              <a:rPr lang="ru-RU" sz="2000" dirty="0"/>
              <a:t>в) управление средствами защиты информации значимого объекта;</a:t>
            </a:r>
          </a:p>
          <a:p>
            <a:pPr eaLnBrk="0" hangingPunct="0">
              <a:lnSpc>
                <a:spcPct val="150000"/>
              </a:lnSpc>
            </a:pPr>
            <a:r>
              <a:rPr lang="ru-RU" sz="2000" dirty="0"/>
              <a:t>г) управление обновлениями программных и программно-аппаратных средств, в том числе средств защиты информации, с учетом особенностей функционирования значимого объекта;</a:t>
            </a:r>
            <a:endParaRPr lang="ru-RU" sz="2000" b="1"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ext Box 2"/>
          <p:cNvSpPr txBox="1">
            <a:spLocks noChangeArrowheads="1"/>
          </p:cNvSpPr>
          <p:nvPr/>
        </p:nvSpPr>
        <p:spPr bwMode="auto">
          <a:xfrm>
            <a:off x="323850" y="404813"/>
            <a:ext cx="8677275" cy="6094412"/>
          </a:xfrm>
          <a:prstGeom prst="rect">
            <a:avLst/>
          </a:prstGeom>
          <a:noFill/>
          <a:ln w="9525">
            <a:noFill/>
            <a:miter lim="800000"/>
            <a:headEnd/>
            <a:tailEnd/>
          </a:ln>
        </p:spPr>
        <p:txBody>
          <a:bodyPr>
            <a:spAutoFit/>
          </a:bodyPr>
          <a:lstStyle/>
          <a:p>
            <a:pPr eaLnBrk="0" hangingPunct="0">
              <a:lnSpc>
                <a:spcPct val="150000"/>
              </a:lnSpc>
            </a:pPr>
            <a:r>
              <a:rPr lang="ru-RU" sz="2000" dirty="0"/>
              <a:t>д) централизованное управление подсистемой безопасности значимого объекта (при необходимости);</a:t>
            </a:r>
          </a:p>
          <a:p>
            <a:pPr eaLnBrk="0" hangingPunct="0">
              <a:lnSpc>
                <a:spcPct val="150000"/>
              </a:lnSpc>
            </a:pPr>
            <a:r>
              <a:rPr lang="ru-RU" sz="2000" dirty="0"/>
              <a:t>е) мониторинг и анализ зарегистрированных событий в значимом объекте, связанных с обеспечением безопасности (далее - события безопасности);</a:t>
            </a:r>
          </a:p>
          <a:p>
            <a:pPr eaLnBrk="0" hangingPunct="0">
              <a:lnSpc>
                <a:spcPct val="150000"/>
              </a:lnSpc>
            </a:pPr>
            <a:r>
              <a:rPr lang="ru-RU" sz="2000" dirty="0"/>
              <a:t>ж) сопровождение функционирования подсистемы безопасности значимого объекта в ходе ее эксплуатации, включая ведение эксплуатационной документации и организационно-распорядительных документов по безопасности значимого объекта.</a:t>
            </a:r>
          </a:p>
          <a:p>
            <a:pPr eaLnBrk="0" hangingPunct="0">
              <a:lnSpc>
                <a:spcPct val="150000"/>
              </a:lnSpc>
            </a:pPr>
            <a:r>
              <a:rPr lang="ru-RU" sz="2000" dirty="0"/>
              <a:t>13.4. В ходе управления конфигурацией значимого объекта и его подсистемы безопасности для целей обеспечения его безопасности осуществляются:</a:t>
            </a:r>
          </a:p>
          <a:p>
            <a:pPr eaLnBrk="0" hangingPunct="0">
              <a:lnSpc>
                <a:spcPct val="150000"/>
              </a:lnSpc>
            </a:pPr>
            <a:endParaRPr lang="ru-RU" sz="2000" b="1"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ext Box 2"/>
          <p:cNvSpPr txBox="1">
            <a:spLocks noChangeArrowheads="1"/>
          </p:cNvSpPr>
          <p:nvPr/>
        </p:nvSpPr>
        <p:spPr bwMode="auto">
          <a:xfrm>
            <a:off x="323850" y="549275"/>
            <a:ext cx="8677275" cy="5478463"/>
          </a:xfrm>
          <a:prstGeom prst="rect">
            <a:avLst/>
          </a:prstGeom>
          <a:noFill/>
          <a:ln w="9525">
            <a:noFill/>
            <a:miter lim="800000"/>
            <a:headEnd/>
            <a:tailEnd/>
          </a:ln>
        </p:spPr>
        <p:txBody>
          <a:bodyPr>
            <a:spAutoFit/>
          </a:bodyPr>
          <a:lstStyle/>
          <a:p>
            <a:pPr eaLnBrk="0" hangingPunct="0">
              <a:lnSpc>
                <a:spcPct val="150000"/>
              </a:lnSpc>
            </a:pPr>
            <a:r>
              <a:rPr lang="ru-RU" sz="2000" dirty="0"/>
              <a:t>а) определение лиц, которым разрешены действия по внесению изменений в конфигурацию значимого объекта и его подсистемы безопасности, и их полномочий;</a:t>
            </a:r>
          </a:p>
          <a:p>
            <a:pPr eaLnBrk="0" hangingPunct="0">
              <a:lnSpc>
                <a:spcPct val="150000"/>
              </a:lnSpc>
            </a:pPr>
            <a:endParaRPr lang="ru-RU" sz="2000" dirty="0"/>
          </a:p>
          <a:p>
            <a:pPr eaLnBrk="0" hangingPunct="0">
              <a:lnSpc>
                <a:spcPct val="150000"/>
              </a:lnSpc>
            </a:pPr>
            <a:r>
              <a:rPr lang="ru-RU" sz="2000" dirty="0"/>
              <a:t>б) определение компонентов значимого объекта и его подсистемы безопасности, подлежащих изменению в рамках управления конфигурации (идентификация объектов управления конфигурации): программно-аппаратные, программные средства, включая средства защиты информации, и их настройки и программный код, эксплуатационная документация, интерфейсы, файлы и иные компоненты, подлежащие изменению и контролю;</a:t>
            </a:r>
          </a:p>
          <a:p>
            <a:pPr eaLnBrk="0" hangingPunct="0"/>
            <a:endParaRPr lang="ru-RU" sz="2000" b="1"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ext Box 2"/>
          <p:cNvSpPr txBox="1">
            <a:spLocks noChangeArrowheads="1"/>
          </p:cNvSpPr>
          <p:nvPr/>
        </p:nvSpPr>
        <p:spPr bwMode="auto">
          <a:xfrm>
            <a:off x="323850" y="549275"/>
            <a:ext cx="8677275" cy="5478463"/>
          </a:xfrm>
          <a:prstGeom prst="rect">
            <a:avLst/>
          </a:prstGeom>
          <a:noFill/>
          <a:ln w="9525">
            <a:noFill/>
            <a:miter lim="800000"/>
            <a:headEnd/>
            <a:tailEnd/>
          </a:ln>
        </p:spPr>
        <p:txBody>
          <a:bodyPr>
            <a:spAutoFit/>
          </a:bodyPr>
          <a:lstStyle/>
          <a:p>
            <a:pPr eaLnBrk="0" hangingPunct="0">
              <a:lnSpc>
                <a:spcPct val="150000"/>
              </a:lnSpc>
            </a:pPr>
            <a:r>
              <a:rPr lang="ru-RU" sz="2000" dirty="0"/>
              <a:t>в) управление изменениями значимого объекта и его подсистемы безопасности: разработка параметров настройки, обеспечивающих безопасность значимого объекта, анализ потенциального воздействия планируемых изменений на обеспечение безопасности значимого объекта, санкционирование внесения изменений в значимый объект и его подсистему безопасности, документирование действий по внесению изменений в значимый объект и сохранение данных об изменениях конфигурации;</a:t>
            </a:r>
          </a:p>
          <a:p>
            <a:pPr eaLnBrk="0" hangingPunct="0">
              <a:lnSpc>
                <a:spcPct val="150000"/>
              </a:lnSpc>
            </a:pPr>
            <a:endParaRPr lang="ru-RU" sz="2000" dirty="0"/>
          </a:p>
          <a:p>
            <a:pPr eaLnBrk="0" hangingPunct="0">
              <a:lnSpc>
                <a:spcPct val="150000"/>
              </a:lnSpc>
            </a:pPr>
            <a:r>
              <a:rPr lang="ru-RU" sz="2000" dirty="0"/>
              <a:t>г) контроль действий по внесению изменений в значимый объект и его подсистему безопасности.</a:t>
            </a:r>
          </a:p>
          <a:p>
            <a:pPr eaLnBrk="0" hangingPunct="0"/>
            <a:endParaRPr lang="ru-RU" sz="2000" b="1"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ext Box 2"/>
          <p:cNvSpPr txBox="1">
            <a:spLocks noChangeArrowheads="1"/>
          </p:cNvSpPr>
          <p:nvPr/>
        </p:nvSpPr>
        <p:spPr bwMode="auto">
          <a:xfrm>
            <a:off x="323850" y="549275"/>
            <a:ext cx="8677275" cy="6094413"/>
          </a:xfrm>
          <a:prstGeom prst="rect">
            <a:avLst/>
          </a:prstGeom>
          <a:noFill/>
          <a:ln w="9525">
            <a:noFill/>
            <a:miter lim="800000"/>
            <a:headEnd/>
            <a:tailEnd/>
          </a:ln>
        </p:spPr>
        <p:txBody>
          <a:bodyPr>
            <a:spAutoFit/>
          </a:bodyPr>
          <a:lstStyle/>
          <a:p>
            <a:pPr eaLnBrk="0" hangingPunct="0">
              <a:lnSpc>
                <a:spcPct val="150000"/>
              </a:lnSpc>
            </a:pPr>
            <a:r>
              <a:rPr lang="ru-RU" sz="2000" dirty="0"/>
              <a:t>Реализованные процессы управления изменениями значимого объекта и его подсистемы безопасности должны охватывать процессы гарантийного и (или) технического обслуживания, в том числе дистанционного (удаленного), программных и программно-аппаратных средств, включая средства защиты информации, значимого объекта.</a:t>
            </a:r>
          </a:p>
          <a:p>
            <a:pPr eaLnBrk="0" hangingPunct="0">
              <a:lnSpc>
                <a:spcPct val="150000"/>
              </a:lnSpc>
            </a:pPr>
            <a:r>
              <a:rPr lang="ru-RU" sz="2000" dirty="0"/>
              <a:t>13.5. Реагирование на компьютерные инциденты осуществляется в порядке, установленном в соответствии с пунктом 6 части 4 статьи 6 Федерального закона от 26 июля 2017 г. N 187-ФЗ "О безопасности критической информационной инфраструктуры Российской Федерации".</a:t>
            </a:r>
          </a:p>
          <a:p>
            <a:pPr eaLnBrk="0" hangingPunct="0">
              <a:lnSpc>
                <a:spcPct val="150000"/>
              </a:lnSpc>
            </a:pPr>
            <a:r>
              <a:rPr lang="ru-RU" sz="2000" dirty="0"/>
              <a:t>Для реагирования на компьютерные инциденты определяются работники, ответственные за выявление компьютерных инцидентов и реагирование на них, и определяются их функции.</a:t>
            </a:r>
            <a:endParaRPr lang="ru-RU" sz="2000" b="1"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ext Box 2"/>
          <p:cNvSpPr txBox="1">
            <a:spLocks noChangeArrowheads="1"/>
          </p:cNvSpPr>
          <p:nvPr/>
        </p:nvSpPr>
        <p:spPr bwMode="auto">
          <a:xfrm>
            <a:off x="323850" y="549275"/>
            <a:ext cx="8677275" cy="5632450"/>
          </a:xfrm>
          <a:prstGeom prst="rect">
            <a:avLst/>
          </a:prstGeom>
          <a:noFill/>
          <a:ln w="9525">
            <a:noFill/>
            <a:miter lim="800000"/>
            <a:headEnd/>
            <a:tailEnd/>
          </a:ln>
        </p:spPr>
        <p:txBody>
          <a:bodyPr>
            <a:spAutoFit/>
          </a:bodyPr>
          <a:lstStyle/>
          <a:p>
            <a:pPr eaLnBrk="0" hangingPunct="0">
              <a:lnSpc>
                <a:spcPct val="150000"/>
              </a:lnSpc>
            </a:pPr>
            <a:r>
              <a:rPr lang="ru-RU" sz="2000" dirty="0"/>
              <a:t>13.6. Для обеспечения действий в нештатных ситуациях при эксплуатации значимого объекта осуществляются:</a:t>
            </a:r>
          </a:p>
          <a:p>
            <a:pPr eaLnBrk="0" hangingPunct="0">
              <a:lnSpc>
                <a:spcPct val="150000"/>
              </a:lnSpc>
            </a:pPr>
            <a:r>
              <a:rPr lang="ru-RU" sz="2000" dirty="0"/>
              <a:t>а) планирование мероприятий по обеспечению безопасности значимого объекта на случай возникновения нештатных ситуаций;</a:t>
            </a:r>
          </a:p>
          <a:p>
            <a:pPr eaLnBrk="0" hangingPunct="0">
              <a:lnSpc>
                <a:spcPct val="150000"/>
              </a:lnSpc>
            </a:pPr>
            <a:r>
              <a:rPr lang="ru-RU" sz="2000" dirty="0"/>
              <a:t>б) обучение и отработка действий персонала по обеспечению безопасности значимого объекта в случае возникновения нештатных ситуаций;</a:t>
            </a:r>
          </a:p>
          <a:p>
            <a:pPr eaLnBrk="0" hangingPunct="0">
              <a:lnSpc>
                <a:spcPct val="150000"/>
              </a:lnSpc>
            </a:pPr>
            <a:r>
              <a:rPr lang="ru-RU" sz="2000" dirty="0"/>
              <a:t>в) создание альтернативных мест хранения и обработки информации на случай возникновения нештатных ситуаций;</a:t>
            </a:r>
          </a:p>
          <a:p>
            <a:pPr eaLnBrk="0" hangingPunct="0">
              <a:lnSpc>
                <a:spcPct val="150000"/>
              </a:lnSpc>
            </a:pPr>
            <a:r>
              <a:rPr lang="ru-RU" sz="2000" dirty="0"/>
              <a:t>г) резервирование программных и программно-аппаратных средств, в том числе средств защиты информации, каналов связи на случай возникновения нештатных ситуаций;</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ext Box 2"/>
          <p:cNvSpPr txBox="1">
            <a:spLocks noChangeArrowheads="1"/>
          </p:cNvSpPr>
          <p:nvPr/>
        </p:nvSpPr>
        <p:spPr bwMode="auto">
          <a:xfrm>
            <a:off x="323850" y="549275"/>
            <a:ext cx="8677275" cy="5632450"/>
          </a:xfrm>
          <a:prstGeom prst="rect">
            <a:avLst/>
          </a:prstGeom>
          <a:noFill/>
          <a:ln w="9525">
            <a:noFill/>
            <a:miter lim="800000"/>
            <a:headEnd/>
            <a:tailEnd/>
          </a:ln>
        </p:spPr>
        <p:txBody>
          <a:bodyPr>
            <a:spAutoFit/>
          </a:bodyPr>
          <a:lstStyle/>
          <a:p>
            <a:pPr eaLnBrk="0" hangingPunct="0">
              <a:lnSpc>
                <a:spcPct val="150000"/>
              </a:lnSpc>
            </a:pPr>
            <a:r>
              <a:rPr lang="ru-RU" sz="2000" dirty="0"/>
              <a:t>д) обеспечение возможности восстановления значимого объекта и (или) его компонентов в случае возникновения нештатных ситуаций;</a:t>
            </a:r>
          </a:p>
          <a:p>
            <a:pPr eaLnBrk="0" hangingPunct="0">
              <a:lnSpc>
                <a:spcPct val="150000"/>
              </a:lnSpc>
            </a:pPr>
            <a:r>
              <a:rPr lang="ru-RU" sz="2000" dirty="0"/>
              <a:t>е) определение порядка анализа возникших нештатных ситуаций и принятия мер по недопущению их повторного возникновения.</a:t>
            </a:r>
          </a:p>
          <a:p>
            <a:pPr eaLnBrk="0" hangingPunct="0">
              <a:lnSpc>
                <a:spcPct val="150000"/>
              </a:lnSpc>
            </a:pPr>
            <a:r>
              <a:rPr lang="ru-RU" sz="2000" dirty="0"/>
              <a:t>13.7. В ходе информирования и обучения персонала значимого объекта осуществляются:</a:t>
            </a:r>
          </a:p>
          <a:p>
            <a:pPr eaLnBrk="0" hangingPunct="0">
              <a:lnSpc>
                <a:spcPct val="150000"/>
              </a:lnSpc>
            </a:pPr>
            <a:r>
              <a:rPr lang="ru-RU" sz="2000" dirty="0"/>
              <a:t>а) информирование персонала об угрозах безопасности информации, о правилах безопасной эксплуатации значимого объекта;</a:t>
            </a:r>
          </a:p>
          <a:p>
            <a:pPr eaLnBrk="0" hangingPunct="0">
              <a:lnSpc>
                <a:spcPct val="150000"/>
              </a:lnSpc>
            </a:pPr>
            <a:r>
              <a:rPr lang="ru-RU" sz="2000" dirty="0"/>
              <a:t>б) доведение до персонала требований по обеспечению безопасности значимых объектов, а также положений организационно-распорядительных документов по безопасности значимых объектов в части, их касающейся;</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ext Box 2"/>
          <p:cNvSpPr txBox="1">
            <a:spLocks noChangeArrowheads="1"/>
          </p:cNvSpPr>
          <p:nvPr/>
        </p:nvSpPr>
        <p:spPr bwMode="auto">
          <a:xfrm>
            <a:off x="323850" y="549275"/>
            <a:ext cx="8677275" cy="5632450"/>
          </a:xfrm>
          <a:prstGeom prst="rect">
            <a:avLst/>
          </a:prstGeom>
          <a:noFill/>
          <a:ln w="9525">
            <a:noFill/>
            <a:miter lim="800000"/>
            <a:headEnd/>
            <a:tailEnd/>
          </a:ln>
        </p:spPr>
        <p:txBody>
          <a:bodyPr>
            <a:spAutoFit/>
          </a:bodyPr>
          <a:lstStyle/>
          <a:p>
            <a:pPr eaLnBrk="0" hangingPunct="0">
              <a:lnSpc>
                <a:spcPct val="150000"/>
              </a:lnSpc>
            </a:pPr>
            <a:r>
              <a:rPr lang="ru-RU" sz="2000" dirty="0"/>
              <a:t>в) обучение персонала правилам эксплуатации отдельных средств защиты информации, включая проведение практических занятий с персоналом;</a:t>
            </a:r>
          </a:p>
          <a:p>
            <a:pPr eaLnBrk="0" hangingPunct="0">
              <a:lnSpc>
                <a:spcPct val="150000"/>
              </a:lnSpc>
            </a:pPr>
            <a:r>
              <a:rPr lang="ru-RU" sz="2000" dirty="0"/>
              <a:t>г) контроль осведомленности персонала об угрозах безопасности информации и уровня знаний персонала по вопросам обеспечения безопасности критической информационной инфраструктуры.</a:t>
            </a:r>
          </a:p>
          <a:p>
            <a:pPr eaLnBrk="0" hangingPunct="0">
              <a:lnSpc>
                <a:spcPct val="150000"/>
              </a:lnSpc>
            </a:pPr>
            <a:endParaRPr lang="ru-RU" sz="2000" dirty="0"/>
          </a:p>
          <a:p>
            <a:pPr eaLnBrk="0" hangingPunct="0">
              <a:lnSpc>
                <a:spcPct val="150000"/>
              </a:lnSpc>
            </a:pPr>
            <a:r>
              <a:rPr lang="ru-RU" sz="2000" dirty="0"/>
              <a:t>	Периодичность проведения указанных мероприятий устанавливается субъектом критической информационной инфраструктуры в организационно-распорядительных документах по безопасности значимого объекта с учетом категории значимости и особенностей функционирования значимого объекта.</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57188" y="500063"/>
            <a:ext cx="8569325" cy="6002337"/>
          </a:xfrm>
          <a:prstGeom prst="rect">
            <a:avLst/>
          </a:prstGeom>
          <a:noFill/>
          <a:ln w="9525">
            <a:noFill/>
            <a:miter lim="800000"/>
            <a:headEnd/>
            <a:tailEnd/>
          </a:ln>
          <a:effectLst/>
        </p:spPr>
        <p:txBody>
          <a:bodyPr>
            <a:spAutoFit/>
          </a:bodyPr>
          <a:lstStyle/>
          <a:p>
            <a:pPr eaLnBrk="0" hangingPunct="0">
              <a:defRPr/>
            </a:pPr>
            <a:endParaRPr lang="ru-RU" altLang="ru-RU" sz="2400" b="1" dirty="0">
              <a:solidFill>
                <a:schemeClr val="accent2">
                  <a:lumMod val="50000"/>
                </a:schemeClr>
              </a:solidFill>
              <a:latin typeface="+mj-lt"/>
              <a:ea typeface="+mj-ea"/>
              <a:cs typeface="+mj-cs"/>
            </a:endParaRPr>
          </a:p>
          <a:p>
            <a:pPr eaLnBrk="0" hangingPunct="0">
              <a:lnSpc>
                <a:spcPct val="150000"/>
              </a:lnSpc>
              <a:defRPr/>
            </a:pPr>
            <a:r>
              <a:rPr lang="ru-RU" sz="2000" dirty="0">
                <a:cs typeface="+mn-cs"/>
              </a:rPr>
              <a:t>2. Действие настоящих Требований распространяется на информационные системы, автоматизированные системы управления, информационно-телекоммуникационные сети, которые отнесены к значимым объектам критической информационной инфраструктуры в соответствии со статьей 7 Федерального закона от 26 июля 2017 г. N 187-ФЗ "О безопасности критической информационной инфраструктуры Российской Федерации".</a:t>
            </a:r>
          </a:p>
          <a:p>
            <a:pPr eaLnBrk="0" hangingPunct="0">
              <a:lnSpc>
                <a:spcPct val="150000"/>
              </a:lnSpc>
              <a:defRPr/>
            </a:pPr>
            <a:endParaRPr lang="ru-RU" sz="2000" dirty="0">
              <a:cs typeface="+mn-cs"/>
            </a:endParaRPr>
          </a:p>
          <a:p>
            <a:pPr eaLnBrk="0" hangingPunct="0">
              <a:lnSpc>
                <a:spcPct val="150000"/>
              </a:lnSpc>
              <a:defRPr/>
            </a:pPr>
            <a:r>
              <a:rPr lang="ru-RU" sz="2000" dirty="0">
                <a:cs typeface="+mn-cs"/>
              </a:rPr>
              <a:t>3. По решению субъекта критической информационной инфраструктуры настоящие Требования могут применяться для обеспечения безопасности объектов критической информационной инфраструктуры, не отнесенных к значимым объектам.</a:t>
            </a:r>
            <a:endParaRPr lang="ru-RU" altLang="ru-RU" sz="2000" dirty="0">
              <a:cs typeface="+mn-cs"/>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ext Box 2"/>
          <p:cNvSpPr txBox="1">
            <a:spLocks noChangeArrowheads="1"/>
          </p:cNvSpPr>
          <p:nvPr/>
        </p:nvSpPr>
        <p:spPr bwMode="auto">
          <a:xfrm>
            <a:off x="323850" y="549275"/>
            <a:ext cx="8677275" cy="6037263"/>
          </a:xfrm>
          <a:prstGeom prst="rect">
            <a:avLst/>
          </a:prstGeom>
          <a:noFill/>
          <a:ln w="9525">
            <a:noFill/>
            <a:miter lim="800000"/>
            <a:headEnd/>
            <a:tailEnd/>
          </a:ln>
        </p:spPr>
        <p:txBody>
          <a:bodyPr>
            <a:spAutoFit/>
          </a:bodyPr>
          <a:lstStyle/>
          <a:p>
            <a:pPr eaLnBrk="0" hangingPunct="0">
              <a:lnSpc>
                <a:spcPct val="150000"/>
              </a:lnSpc>
            </a:pPr>
            <a:r>
              <a:rPr lang="ru-RU" sz="2000" dirty="0"/>
              <a:t>13.8. В ходе контроля за обеспечением безопасности значимого объекта осуществляются:</a:t>
            </a:r>
          </a:p>
          <a:p>
            <a:pPr eaLnBrk="0" hangingPunct="0">
              <a:lnSpc>
                <a:spcPct val="150000"/>
              </a:lnSpc>
            </a:pPr>
            <a:r>
              <a:rPr lang="ru-RU" sz="2000" dirty="0"/>
              <a:t>а) контроль (анализ) защищенности значимого объекта с учетом особенностей его функционирования;</a:t>
            </a:r>
          </a:p>
          <a:p>
            <a:pPr eaLnBrk="0" hangingPunct="0">
              <a:lnSpc>
                <a:spcPct val="150000"/>
              </a:lnSpc>
            </a:pPr>
            <a:r>
              <a:rPr lang="ru-RU" sz="2000" dirty="0"/>
              <a:t>б) анализ и оценка функционирования значимого объекта и его подсистемы безопасности, включая анализ и устранение уязвимостей и иных недостатков в функционировании подсистемы безопасности значимого объекта;</a:t>
            </a:r>
          </a:p>
          <a:p>
            <a:pPr eaLnBrk="0" hangingPunct="0">
              <a:lnSpc>
                <a:spcPct val="150000"/>
              </a:lnSpc>
            </a:pPr>
            <a:r>
              <a:rPr lang="ru-RU" sz="2000" dirty="0"/>
              <a:t>в) документирование процедур и результатов контроля за обеспечением безопасности значимого объекта;</a:t>
            </a:r>
          </a:p>
          <a:p>
            <a:pPr eaLnBrk="0" hangingPunct="0">
              <a:lnSpc>
                <a:spcPct val="150000"/>
              </a:lnSpc>
            </a:pPr>
            <a:r>
              <a:rPr lang="ru-RU" sz="2000" dirty="0"/>
              <a:t>г) принятие решения по результатам контроля за обеспечением безопасности значимого объекта о необходимости доработки (модернизации) его подсистемы безопасности.</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ext Box 2"/>
          <p:cNvSpPr txBox="1">
            <a:spLocks noChangeArrowheads="1"/>
          </p:cNvSpPr>
          <p:nvPr/>
        </p:nvSpPr>
        <p:spPr bwMode="auto">
          <a:xfrm>
            <a:off x="323850" y="333375"/>
            <a:ext cx="8677275" cy="6554788"/>
          </a:xfrm>
          <a:prstGeom prst="rect">
            <a:avLst/>
          </a:prstGeom>
          <a:noFill/>
          <a:ln w="9525">
            <a:noFill/>
            <a:miter lim="800000"/>
            <a:headEnd/>
            <a:tailEnd/>
          </a:ln>
        </p:spPr>
        <p:txBody>
          <a:bodyPr>
            <a:spAutoFit/>
          </a:bodyPr>
          <a:lstStyle/>
          <a:p>
            <a:pPr algn="ctr" eaLnBrk="0" hangingPunct="0"/>
            <a:r>
              <a:rPr lang="ru-RU" sz="2200" b="1" dirty="0">
                <a:solidFill>
                  <a:srgbClr val="FF0000"/>
                </a:solidFill>
              </a:rPr>
              <a:t>Обеспечение безопасности значимого объекта при выводе</a:t>
            </a:r>
          </a:p>
          <a:p>
            <a:pPr algn="ctr" eaLnBrk="0" hangingPunct="0"/>
            <a:r>
              <a:rPr lang="ru-RU" sz="2200" b="1" dirty="0">
                <a:solidFill>
                  <a:srgbClr val="FF0000"/>
                </a:solidFill>
              </a:rPr>
              <a:t>его из эксплуатации</a:t>
            </a:r>
          </a:p>
          <a:p>
            <a:pPr eaLnBrk="0" hangingPunct="0"/>
            <a:r>
              <a:rPr lang="ru-RU" sz="2000" dirty="0"/>
              <a:t> </a:t>
            </a:r>
          </a:p>
          <a:p>
            <a:pPr eaLnBrk="0" hangingPunct="0">
              <a:lnSpc>
                <a:spcPct val="150000"/>
              </a:lnSpc>
            </a:pPr>
            <a:r>
              <a:rPr lang="ru-RU" sz="2000" dirty="0"/>
              <a:t>14. Обеспечение безопасности значимого объекта при выводе его из эксплуатации или после принятия решения об окончании обработки информации осуществляется субъектом критической информационной инфраструктуры в соответствии с эксплуатационной документацией на значимый объект и организационно-распорядительными документами по безопасности значимого объекта.</a:t>
            </a:r>
          </a:p>
          <a:p>
            <a:pPr eaLnBrk="0" hangingPunct="0">
              <a:lnSpc>
                <a:spcPct val="150000"/>
              </a:lnSpc>
            </a:pPr>
            <a:r>
              <a:rPr lang="ru-RU" sz="2000" dirty="0"/>
              <a:t>Обеспечение безопасности значимого объекта при выводе его из эксплуатации должно предусматривать:</a:t>
            </a:r>
          </a:p>
          <a:p>
            <a:pPr eaLnBrk="0" hangingPunct="0">
              <a:lnSpc>
                <a:spcPct val="150000"/>
              </a:lnSpc>
            </a:pPr>
            <a:r>
              <a:rPr lang="ru-RU" sz="2000" dirty="0"/>
              <a:t>а) архивирование информации, содержащейся в значимом объекте;</a:t>
            </a:r>
          </a:p>
          <a:p>
            <a:pPr eaLnBrk="0" hangingPunct="0">
              <a:lnSpc>
                <a:spcPct val="150000"/>
              </a:lnSpc>
            </a:pPr>
            <a:r>
              <a:rPr lang="ru-RU" sz="2000" dirty="0"/>
              <a:t>б) уничтожение (стирание) данных и остаточной информации с машинных носителей информации и (или) уничтожение машинных носителей информации;</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ext Box 2"/>
          <p:cNvSpPr txBox="1">
            <a:spLocks noChangeArrowheads="1"/>
          </p:cNvSpPr>
          <p:nvPr/>
        </p:nvSpPr>
        <p:spPr bwMode="auto">
          <a:xfrm>
            <a:off x="323850" y="476250"/>
            <a:ext cx="8677275" cy="6556375"/>
          </a:xfrm>
          <a:prstGeom prst="rect">
            <a:avLst/>
          </a:prstGeom>
          <a:noFill/>
          <a:ln w="9525">
            <a:noFill/>
            <a:miter lim="800000"/>
            <a:headEnd/>
            <a:tailEnd/>
          </a:ln>
        </p:spPr>
        <p:txBody>
          <a:bodyPr>
            <a:spAutoFit/>
          </a:bodyPr>
          <a:lstStyle/>
          <a:p>
            <a:pPr eaLnBrk="0" hangingPunct="0">
              <a:lnSpc>
                <a:spcPct val="150000"/>
              </a:lnSpc>
            </a:pPr>
            <a:r>
              <a:rPr lang="ru-RU" sz="2000" dirty="0"/>
              <a:t>в) уничтожение данных об архитектуре и конфигурации значимого объекта;</a:t>
            </a:r>
          </a:p>
          <a:p>
            <a:pPr eaLnBrk="0" hangingPunct="0">
              <a:lnSpc>
                <a:spcPct val="150000"/>
              </a:lnSpc>
            </a:pPr>
            <a:r>
              <a:rPr lang="ru-RU" sz="2000" dirty="0"/>
              <a:t>г) архивирование или уничтожение эксплуатационной документации на значимый объект и его подсистему безопасности и организационно-распорядительных документов по безопасности значимого объекта.</a:t>
            </a:r>
          </a:p>
          <a:p>
            <a:pPr eaLnBrk="0" hangingPunct="0">
              <a:lnSpc>
                <a:spcPct val="150000"/>
              </a:lnSpc>
            </a:pPr>
            <a:r>
              <a:rPr lang="ru-RU" sz="2000" dirty="0"/>
              <a:t>14.1. Архивирование информации, содержащейся в значимом объекте, должно осуществляться в случае ее дальнейшего использования в деятельности субъекта критической информационной инфраструктуры.</a:t>
            </a:r>
          </a:p>
          <a:p>
            <a:pPr eaLnBrk="0" hangingPunct="0">
              <a:lnSpc>
                <a:spcPct val="150000"/>
              </a:lnSpc>
            </a:pPr>
            <a:r>
              <a:rPr lang="ru-RU" sz="2000" dirty="0"/>
              <a:t>14.2. Уничтожение (стирание) данных и остаточной информации с машинных носителей информации осуществляется в случае обработки значимым объектом информации ограниченного доступа или в случае принятия такого решения субъектом критической информационной инфраструктуры.</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ext Box 2"/>
          <p:cNvSpPr txBox="1">
            <a:spLocks noChangeArrowheads="1"/>
          </p:cNvSpPr>
          <p:nvPr/>
        </p:nvSpPr>
        <p:spPr bwMode="auto">
          <a:xfrm>
            <a:off x="323850" y="549275"/>
            <a:ext cx="8677275" cy="5575300"/>
          </a:xfrm>
          <a:prstGeom prst="rect">
            <a:avLst/>
          </a:prstGeom>
          <a:noFill/>
          <a:ln w="9525">
            <a:noFill/>
            <a:miter lim="800000"/>
            <a:headEnd/>
            <a:tailEnd/>
          </a:ln>
        </p:spPr>
        <p:txBody>
          <a:bodyPr>
            <a:spAutoFit/>
          </a:bodyPr>
          <a:lstStyle/>
          <a:p>
            <a:pPr eaLnBrk="0" hangingPunct="0">
              <a:lnSpc>
                <a:spcPct val="150000"/>
              </a:lnSpc>
            </a:pPr>
            <a:r>
              <a:rPr lang="ru-RU" sz="2000" dirty="0"/>
              <a:t>Уничтожение (стирание) данных и остаточной информации с машинных носителей информации производится при необходимости передачи машинного носителя информации другому пользователю значимого объекта или в иные организации для ремонта, технического обслуживания или дальнейшего уничтожения.</a:t>
            </a:r>
          </a:p>
          <a:p>
            <a:pPr eaLnBrk="0" hangingPunct="0">
              <a:lnSpc>
                <a:spcPct val="150000"/>
              </a:lnSpc>
            </a:pPr>
            <a:endParaRPr lang="ru-RU" sz="2000" dirty="0"/>
          </a:p>
          <a:p>
            <a:pPr eaLnBrk="0" hangingPunct="0">
              <a:lnSpc>
                <a:spcPct val="150000"/>
              </a:lnSpc>
            </a:pPr>
            <a:r>
              <a:rPr lang="ru-RU" sz="2000" dirty="0"/>
              <a:t>При выводе из эксплуатации машинных носителей информации, на которых осуществлялись хранение и обработка информации, производится или физическое уничтожение самих машинных носителей информации или уничтожение содержащейся на машинных носителях информации методами, не предусматривающими возможность ее восстановления.</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ext Box 2"/>
          <p:cNvSpPr txBox="1">
            <a:spLocks noChangeArrowheads="1"/>
          </p:cNvSpPr>
          <p:nvPr/>
        </p:nvSpPr>
        <p:spPr bwMode="auto">
          <a:xfrm>
            <a:off x="323850" y="333375"/>
            <a:ext cx="8677275" cy="6715125"/>
          </a:xfrm>
          <a:prstGeom prst="rect">
            <a:avLst/>
          </a:prstGeom>
          <a:noFill/>
          <a:ln w="9525">
            <a:noFill/>
            <a:miter lim="800000"/>
            <a:headEnd/>
            <a:tailEnd/>
          </a:ln>
        </p:spPr>
        <p:txBody>
          <a:bodyPr>
            <a:spAutoFit/>
          </a:bodyPr>
          <a:lstStyle/>
          <a:p>
            <a:pPr eaLnBrk="0" hangingPunct="0">
              <a:lnSpc>
                <a:spcPct val="150000"/>
              </a:lnSpc>
            </a:pPr>
            <a:r>
              <a:rPr lang="ru-RU" sz="2000" dirty="0"/>
              <a:t>Уничтожение (стирание) данных и остаточной информации с машинных носителей информации подлежит документированию в соответствии с организационно-распорядительными документами по безопасности значимого объекта.</a:t>
            </a:r>
          </a:p>
          <a:p>
            <a:pPr eaLnBrk="0" hangingPunct="0">
              <a:lnSpc>
                <a:spcPct val="150000"/>
              </a:lnSpc>
            </a:pPr>
            <a:r>
              <a:rPr lang="ru-RU" sz="2000" dirty="0"/>
              <a:t>14.3. При выводе значимого объекта из эксплуатации должен быть осуществлен сброс настроек программных и программно-аппаратных средств, в том числе средств защиты информации, удалена информация о субъектах доступа и объектах доступа, удалены учетные записи пользователей, а также идентификационная и </a:t>
            </a:r>
            <a:r>
              <a:rPr lang="ru-RU" sz="2000" dirty="0" err="1"/>
              <a:t>аутентификационная</a:t>
            </a:r>
            <a:r>
              <a:rPr lang="ru-RU" sz="2000" dirty="0"/>
              <a:t> информация субъектов доступа.</a:t>
            </a:r>
          </a:p>
          <a:p>
            <a:pPr eaLnBrk="0" hangingPunct="0">
              <a:lnSpc>
                <a:spcPct val="150000"/>
              </a:lnSpc>
            </a:pPr>
            <a:r>
              <a:rPr lang="ru-RU" sz="2000" dirty="0"/>
              <a:t>14.4. При выводе значимого объекта из эксплуатации вся эксплуатационная документация на значимый объект и его подсистему безопасности, эксплуатационная документация на отдельные средства защиты информации подлежит архивному хранению.</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ext Box 2"/>
          <p:cNvSpPr txBox="1">
            <a:spLocks noChangeArrowheads="1"/>
          </p:cNvSpPr>
          <p:nvPr/>
        </p:nvSpPr>
        <p:spPr bwMode="auto">
          <a:xfrm>
            <a:off x="323850" y="549275"/>
            <a:ext cx="8677275" cy="5170488"/>
          </a:xfrm>
          <a:prstGeom prst="rect">
            <a:avLst/>
          </a:prstGeom>
          <a:noFill/>
          <a:ln w="9525">
            <a:noFill/>
            <a:miter lim="800000"/>
            <a:headEnd/>
            <a:tailEnd/>
          </a:ln>
        </p:spPr>
        <p:txBody>
          <a:bodyPr>
            <a:spAutoFit/>
          </a:bodyPr>
          <a:lstStyle/>
          <a:p>
            <a:pPr eaLnBrk="0" hangingPunct="0">
              <a:lnSpc>
                <a:spcPct val="150000"/>
              </a:lnSpc>
            </a:pPr>
            <a:r>
              <a:rPr lang="ru-RU" sz="2000" dirty="0"/>
              <a:t>	Сроки хранения документации определяются субъектом критической информационной инфраструктуры в организационно-распорядительных документах по безопасности значимого объекта.</a:t>
            </a:r>
          </a:p>
          <a:p>
            <a:pPr eaLnBrk="0" hangingPunct="0">
              <a:lnSpc>
                <a:spcPct val="150000"/>
              </a:lnSpc>
            </a:pPr>
            <a:r>
              <a:rPr lang="ru-RU" sz="2000" dirty="0"/>
              <a:t>	По решению субъекта критической информационной инфраструктуры эксплуатационная документация на значимый объект и его подсистему безопасности, а также организационно-распорядительные документы по безопасности значимого объекта (инструкции, руководства) могут быть уничтожены. В этом случае факт уничтожения подлежит документированию субъектом критической информационной инфраструктуры с указанием наименования, состава документов, способов и даты их уничтожения.</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677275" cy="5908675"/>
          </a:xfrm>
          <a:prstGeom prst="rect">
            <a:avLst/>
          </a:prstGeom>
          <a:noFill/>
          <a:ln w="9525">
            <a:noFill/>
            <a:miter lim="800000"/>
            <a:headEnd/>
            <a:tailEnd/>
          </a:ln>
          <a:effectLst/>
        </p:spPr>
        <p:txBody>
          <a:bodyPr>
            <a:spAutoFit/>
          </a:bodyPr>
          <a:lstStyle/>
          <a:p>
            <a:pPr algn="ctr" eaLnBrk="0" hangingPunct="0">
              <a:defRPr/>
            </a:pPr>
            <a:r>
              <a:rPr lang="ru-RU" sz="2400" b="1" dirty="0">
                <a:solidFill>
                  <a:schemeClr val="accent2">
                    <a:lumMod val="50000"/>
                  </a:schemeClr>
                </a:solidFill>
                <a:cs typeface="+mn-cs"/>
              </a:rPr>
              <a:t>III. Требования к организационным и техническим мерам, принимаемым для обеспечения безопасности значимых объектов</a:t>
            </a:r>
          </a:p>
          <a:p>
            <a:pPr eaLnBrk="0" hangingPunct="0">
              <a:lnSpc>
                <a:spcPct val="150000"/>
              </a:lnSpc>
              <a:defRPr/>
            </a:pPr>
            <a:r>
              <a:rPr lang="ru-RU" sz="2400" b="1" dirty="0">
                <a:solidFill>
                  <a:schemeClr val="accent1">
                    <a:lumMod val="50000"/>
                  </a:schemeClr>
                </a:solidFill>
                <a:cs typeface="+mn-cs"/>
              </a:rPr>
              <a:t> </a:t>
            </a:r>
            <a:r>
              <a:rPr lang="ru-RU" sz="2000" dirty="0">
                <a:cs typeface="+mn-cs"/>
              </a:rPr>
              <a:t>15. Целью обеспечения безопасности значимого объекта является обеспечение его устойчивого функционирования в проектных режимах работы в условиях реализации в отношении значимого объекта угроз безопасности информации.</a:t>
            </a:r>
          </a:p>
          <a:p>
            <a:pPr eaLnBrk="0" hangingPunct="0">
              <a:lnSpc>
                <a:spcPct val="150000"/>
              </a:lnSpc>
              <a:defRPr/>
            </a:pPr>
            <a:r>
              <a:rPr lang="ru-RU" sz="2000" dirty="0">
                <a:cs typeface="+mn-cs"/>
              </a:rPr>
              <a:t>16.  Задачами обеспечения безопасности значимого объекта являются:</a:t>
            </a:r>
          </a:p>
          <a:p>
            <a:pPr eaLnBrk="0" hangingPunct="0">
              <a:lnSpc>
                <a:spcPct val="150000"/>
              </a:lnSpc>
              <a:defRPr/>
            </a:pPr>
            <a:r>
              <a:rPr lang="ru-RU" sz="2000" dirty="0">
                <a:cs typeface="+mn-cs"/>
              </a:rPr>
              <a:t>а) предотвращение неправомерного доступа к информации, обрабатываемой значимым объектом, уничтожения такой информации, ее модифицирования, блокирования, копирования, предоставления и распространения, а также иных неправомерных действий в отношении такой информации;</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Text Box 2"/>
          <p:cNvSpPr txBox="1">
            <a:spLocks noChangeArrowheads="1"/>
          </p:cNvSpPr>
          <p:nvPr/>
        </p:nvSpPr>
        <p:spPr bwMode="auto">
          <a:xfrm>
            <a:off x="323850" y="549275"/>
            <a:ext cx="8677275" cy="5170488"/>
          </a:xfrm>
          <a:prstGeom prst="rect">
            <a:avLst/>
          </a:prstGeom>
          <a:noFill/>
          <a:ln w="9525">
            <a:noFill/>
            <a:miter lim="800000"/>
            <a:headEnd/>
            <a:tailEnd/>
          </a:ln>
        </p:spPr>
        <p:txBody>
          <a:bodyPr>
            <a:spAutoFit/>
          </a:bodyPr>
          <a:lstStyle/>
          <a:p>
            <a:pPr eaLnBrk="0" hangingPunct="0">
              <a:lnSpc>
                <a:spcPct val="150000"/>
              </a:lnSpc>
            </a:pPr>
            <a:r>
              <a:rPr lang="ru-RU" sz="2000" dirty="0"/>
              <a:t>б) недопущение информационного воздействия на программные и программно-аппаратные средства, в результате которого может быть нарушено и (или) прекращено функционирование значимого объекта;</a:t>
            </a:r>
          </a:p>
          <a:p>
            <a:pPr eaLnBrk="0" hangingPunct="0">
              <a:lnSpc>
                <a:spcPct val="150000"/>
              </a:lnSpc>
            </a:pPr>
            <a:r>
              <a:rPr lang="ru-RU" sz="2000" dirty="0"/>
              <a:t>в) обеспечение функционирования значимого объекта в проектных режимах его работы в условиях воздействия угроз безопасности информации;</a:t>
            </a:r>
          </a:p>
          <a:p>
            <a:pPr eaLnBrk="0" hangingPunct="0">
              <a:lnSpc>
                <a:spcPct val="150000"/>
              </a:lnSpc>
            </a:pPr>
            <a:r>
              <a:rPr lang="ru-RU" sz="2000" dirty="0"/>
              <a:t>г) обеспечение возможности восстановления функционирования значимого объекта критической информационной инфраструктуры.</a:t>
            </a:r>
          </a:p>
          <a:p>
            <a:pPr eaLnBrk="0" hangingPunct="0">
              <a:lnSpc>
                <a:spcPct val="150000"/>
              </a:lnSpc>
            </a:pPr>
            <a:endParaRPr lang="ru-RU" sz="2000" dirty="0"/>
          </a:p>
          <a:p>
            <a:pPr eaLnBrk="0" hangingPunct="0">
              <a:lnSpc>
                <a:spcPct val="150000"/>
              </a:lnSpc>
            </a:pPr>
            <a:r>
              <a:rPr lang="ru-RU" sz="2000" dirty="0"/>
              <a:t>17. В значимых объектах объектами, подлежащими защите от угроз безопасности информации (объектами защиты), являются:</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Text Box 2"/>
          <p:cNvSpPr txBox="1">
            <a:spLocks noChangeArrowheads="1"/>
          </p:cNvSpPr>
          <p:nvPr/>
        </p:nvSpPr>
        <p:spPr bwMode="auto">
          <a:xfrm>
            <a:off x="323850" y="549275"/>
            <a:ext cx="8677275" cy="5632450"/>
          </a:xfrm>
          <a:prstGeom prst="rect">
            <a:avLst/>
          </a:prstGeom>
          <a:noFill/>
          <a:ln w="9525">
            <a:noFill/>
            <a:miter lim="800000"/>
            <a:headEnd/>
            <a:tailEnd/>
          </a:ln>
        </p:spPr>
        <p:txBody>
          <a:bodyPr>
            <a:spAutoFit/>
          </a:bodyPr>
          <a:lstStyle/>
          <a:p>
            <a:pPr eaLnBrk="0" hangingPunct="0">
              <a:lnSpc>
                <a:spcPct val="150000"/>
              </a:lnSpc>
            </a:pPr>
            <a:r>
              <a:rPr lang="ru-RU" sz="2000" b="1" dirty="0">
                <a:solidFill>
                  <a:srgbClr val="7030A0"/>
                </a:solidFill>
              </a:rPr>
              <a:t>а) в информационных системах:</a:t>
            </a:r>
          </a:p>
          <a:p>
            <a:pPr algn="just" eaLnBrk="0" hangingPunct="0">
              <a:lnSpc>
                <a:spcPct val="150000"/>
              </a:lnSpc>
            </a:pPr>
            <a:endParaRPr lang="ru-RU" sz="2000" dirty="0"/>
          </a:p>
          <a:p>
            <a:pPr eaLnBrk="0" hangingPunct="0">
              <a:lnSpc>
                <a:spcPct val="150000"/>
              </a:lnSpc>
            </a:pPr>
            <a:r>
              <a:rPr lang="ru-RU" sz="2000" dirty="0"/>
              <a:t>- информация, обрабатываемая в информационной системе;</a:t>
            </a:r>
          </a:p>
          <a:p>
            <a:pPr eaLnBrk="0" hangingPunct="0">
              <a:lnSpc>
                <a:spcPct val="150000"/>
              </a:lnSpc>
            </a:pPr>
            <a:r>
              <a:rPr lang="ru-RU" sz="2000" dirty="0"/>
              <a:t>- программно-аппаратные средства (в том числе машинные носители информации, автоматизированные рабочие места, серверы, телекоммуникационное оборудование, линии связи, средства обработки буквенно-цифровой, графической, видео- и речевой информации);</a:t>
            </a:r>
          </a:p>
          <a:p>
            <a:pPr eaLnBrk="0" hangingPunct="0">
              <a:lnSpc>
                <a:spcPct val="150000"/>
              </a:lnSpc>
            </a:pPr>
            <a:r>
              <a:rPr lang="ru-RU" sz="2000" dirty="0"/>
              <a:t>- программные средства (в том числе микропрограммное, общесистемное, прикладное программное обеспечение);</a:t>
            </a:r>
          </a:p>
          <a:p>
            <a:pPr eaLnBrk="0" hangingPunct="0">
              <a:lnSpc>
                <a:spcPct val="150000"/>
              </a:lnSpc>
            </a:pPr>
            <a:r>
              <a:rPr lang="ru-RU" sz="2000" dirty="0"/>
              <a:t>- средства защиты информации;</a:t>
            </a:r>
          </a:p>
          <a:p>
            <a:pPr eaLnBrk="0" hangingPunct="0">
              <a:lnSpc>
                <a:spcPct val="150000"/>
              </a:lnSpc>
            </a:pPr>
            <a:r>
              <a:rPr lang="ru-RU" sz="2000" dirty="0"/>
              <a:t>- архитектура и конфигурация информационной системы;</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Text Box 2"/>
          <p:cNvSpPr txBox="1">
            <a:spLocks noChangeArrowheads="1"/>
          </p:cNvSpPr>
          <p:nvPr/>
        </p:nvSpPr>
        <p:spPr bwMode="auto">
          <a:xfrm>
            <a:off x="323850" y="549275"/>
            <a:ext cx="8677275" cy="6094413"/>
          </a:xfrm>
          <a:prstGeom prst="rect">
            <a:avLst/>
          </a:prstGeom>
          <a:noFill/>
          <a:ln w="9525">
            <a:noFill/>
            <a:miter lim="800000"/>
            <a:headEnd/>
            <a:tailEnd/>
          </a:ln>
        </p:spPr>
        <p:txBody>
          <a:bodyPr>
            <a:spAutoFit/>
          </a:bodyPr>
          <a:lstStyle/>
          <a:p>
            <a:pPr eaLnBrk="0" hangingPunct="0">
              <a:lnSpc>
                <a:spcPct val="150000"/>
              </a:lnSpc>
            </a:pPr>
            <a:r>
              <a:rPr lang="ru-RU" sz="2000" b="1" dirty="0"/>
              <a:t>б) </a:t>
            </a:r>
            <a:r>
              <a:rPr lang="ru-RU" sz="2000" b="1" dirty="0">
                <a:solidFill>
                  <a:srgbClr val="7030A0"/>
                </a:solidFill>
              </a:rPr>
              <a:t>в информационно-телекоммуникационных сетях:</a:t>
            </a:r>
          </a:p>
          <a:p>
            <a:pPr eaLnBrk="0" hangingPunct="0">
              <a:lnSpc>
                <a:spcPct val="150000"/>
              </a:lnSpc>
            </a:pPr>
            <a:r>
              <a:rPr lang="ru-RU" sz="2000" dirty="0"/>
              <a:t>- информация, передаваемая по линиям связи;</a:t>
            </a:r>
          </a:p>
          <a:p>
            <a:pPr eaLnBrk="0" hangingPunct="0">
              <a:lnSpc>
                <a:spcPct val="150000"/>
              </a:lnSpc>
            </a:pPr>
            <a:r>
              <a:rPr lang="ru-RU" sz="2000" dirty="0"/>
              <a:t>- телекоммуникационное оборудование (в том числе программное обеспечение, система управления);</a:t>
            </a:r>
          </a:p>
          <a:p>
            <a:pPr eaLnBrk="0" hangingPunct="0">
              <a:lnSpc>
                <a:spcPct val="150000"/>
              </a:lnSpc>
            </a:pPr>
            <a:r>
              <a:rPr lang="ru-RU" sz="2000" dirty="0"/>
              <a:t>- средства защиты информации;</a:t>
            </a:r>
          </a:p>
          <a:p>
            <a:pPr eaLnBrk="0" hangingPunct="0">
              <a:lnSpc>
                <a:spcPct val="150000"/>
              </a:lnSpc>
            </a:pPr>
            <a:r>
              <a:rPr lang="ru-RU" sz="2000" dirty="0"/>
              <a:t>- архитектура и конфигурация информационно-телекоммуникационной сети;</a:t>
            </a:r>
          </a:p>
          <a:p>
            <a:pPr eaLnBrk="0" hangingPunct="0">
              <a:lnSpc>
                <a:spcPct val="150000"/>
              </a:lnSpc>
            </a:pPr>
            <a:r>
              <a:rPr lang="ru-RU" sz="2000" b="1" dirty="0"/>
              <a:t>в) </a:t>
            </a:r>
            <a:r>
              <a:rPr lang="ru-RU" sz="2000" b="1" dirty="0">
                <a:solidFill>
                  <a:srgbClr val="7030A0"/>
                </a:solidFill>
              </a:rPr>
              <a:t>в автоматизированных системах управления:</a:t>
            </a:r>
          </a:p>
          <a:p>
            <a:pPr eaLnBrk="0" hangingPunct="0">
              <a:lnSpc>
                <a:spcPct val="150000"/>
              </a:lnSpc>
              <a:buFontTx/>
              <a:buChar char="-"/>
            </a:pPr>
            <a:r>
              <a:rPr lang="ru-RU" sz="2000" dirty="0"/>
              <a:t>информация (данные) о параметрах (состоянии) управляемого (контролируемого) объекта или процесса (в том числе входная (выходная) информация, управляющая (командная) информация, контрольно-измерительная информация, иная критически важная (технологическая) информация);</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 Box 2"/>
          <p:cNvSpPr txBox="1">
            <a:spLocks noChangeArrowheads="1"/>
          </p:cNvSpPr>
          <p:nvPr/>
        </p:nvSpPr>
        <p:spPr bwMode="auto">
          <a:xfrm>
            <a:off x="323850" y="549275"/>
            <a:ext cx="8569325" cy="5632450"/>
          </a:xfrm>
          <a:prstGeom prst="rect">
            <a:avLst/>
          </a:prstGeom>
          <a:noFill/>
          <a:ln w="9525">
            <a:noFill/>
            <a:miter lim="800000"/>
            <a:headEnd/>
            <a:tailEnd/>
          </a:ln>
        </p:spPr>
        <p:txBody>
          <a:bodyPr>
            <a:spAutoFit/>
          </a:bodyPr>
          <a:lstStyle/>
          <a:p>
            <a:pPr eaLnBrk="0" hangingPunct="0">
              <a:lnSpc>
                <a:spcPct val="150000"/>
              </a:lnSpc>
            </a:pPr>
            <a:r>
              <a:rPr lang="ru-RU" sz="2000" dirty="0"/>
              <a:t>4. Обеспечение безопасности значимых объектов, в которых обрабатывается информация, составляющая государственную тайну, осуществляется в соответствии с законодательством Российской Федерации о государственной тайне.</a:t>
            </a:r>
            <a:endParaRPr lang="en-US" sz="2000" dirty="0"/>
          </a:p>
          <a:p>
            <a:pPr eaLnBrk="0" hangingPunct="0">
              <a:lnSpc>
                <a:spcPct val="150000"/>
              </a:lnSpc>
            </a:pPr>
            <a:endParaRPr lang="ru-RU" sz="2000" dirty="0"/>
          </a:p>
          <a:p>
            <a:pPr eaLnBrk="0" hangingPunct="0">
              <a:lnSpc>
                <a:spcPct val="150000"/>
              </a:lnSpc>
            </a:pPr>
            <a:r>
              <a:rPr lang="ru-RU" sz="2000" dirty="0"/>
              <a:t>5. Для обеспечения безопасности значимых объектов, являющихся информационными системами персональных данных, настоящие Требования применяются с учетом Требований к защите персональных данных при их обработке в информационных системах персональных данных, утвержденных постановлением Правительства Российской Федерации от 1 ноября 2012 г. N 1119 (Собрание законодательства Российской Федерации, 2012, N 45, ст. 6257).</a:t>
            </a:r>
            <a:endParaRPr lang="ru-RU" altLang="ru-RU" sz="2000"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Text Box 2"/>
          <p:cNvSpPr txBox="1">
            <a:spLocks noChangeArrowheads="1"/>
          </p:cNvSpPr>
          <p:nvPr/>
        </p:nvSpPr>
        <p:spPr bwMode="auto">
          <a:xfrm>
            <a:off x="323850" y="549275"/>
            <a:ext cx="8677275" cy="6037263"/>
          </a:xfrm>
          <a:prstGeom prst="rect">
            <a:avLst/>
          </a:prstGeom>
          <a:noFill/>
          <a:ln w="9525">
            <a:noFill/>
            <a:miter lim="800000"/>
            <a:headEnd/>
            <a:tailEnd/>
          </a:ln>
        </p:spPr>
        <p:txBody>
          <a:bodyPr>
            <a:spAutoFit/>
          </a:bodyPr>
          <a:lstStyle/>
          <a:p>
            <a:pPr eaLnBrk="0" hangingPunct="0">
              <a:lnSpc>
                <a:spcPct val="150000"/>
              </a:lnSpc>
            </a:pPr>
            <a:r>
              <a:rPr lang="ru-RU" sz="2000" dirty="0"/>
              <a:t>18. Обеспечение безопасности значимого объекта достигается путем принятия в рамках подсистемы безопасности значимого объекта совокупности организационных и технических мер, направленных на блокирование (нейтрализацию) угроз безопасности информации, реализация которых может привести к прекращению или нарушению функционирования значимого объекта и обеспечивающего (управляемого, контролируемого) им процесса, а также нарушению безопасности обрабатываемой информации (нарушению доступности, целостности, конфиденциальности информации).</a:t>
            </a:r>
          </a:p>
          <a:p>
            <a:pPr eaLnBrk="0" hangingPunct="0">
              <a:lnSpc>
                <a:spcPct val="150000"/>
              </a:lnSpc>
            </a:pPr>
            <a:r>
              <a:rPr lang="ru-RU" sz="2000" dirty="0"/>
              <a:t>Организационные и технические меры по обеспечению безопасности значимого объекта принимаются субъектом критической информационной инфраструктуры совместно с лицом, эксплуатирующим значимый объект (при его наличии). </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Text Box 2"/>
          <p:cNvSpPr txBox="1">
            <a:spLocks noChangeArrowheads="1"/>
          </p:cNvSpPr>
          <p:nvPr/>
        </p:nvSpPr>
        <p:spPr bwMode="auto">
          <a:xfrm>
            <a:off x="323850" y="549275"/>
            <a:ext cx="8677275" cy="5170488"/>
          </a:xfrm>
          <a:prstGeom prst="rect">
            <a:avLst/>
          </a:prstGeom>
          <a:noFill/>
          <a:ln w="9525">
            <a:noFill/>
            <a:miter lim="800000"/>
            <a:headEnd/>
            <a:tailEnd/>
          </a:ln>
        </p:spPr>
        <p:txBody>
          <a:bodyPr>
            <a:spAutoFit/>
          </a:bodyPr>
          <a:lstStyle/>
          <a:p>
            <a:pPr eaLnBrk="0" hangingPunct="0">
              <a:lnSpc>
                <a:spcPct val="150000"/>
              </a:lnSpc>
            </a:pPr>
            <a:endParaRPr lang="ru-RU" sz="2000" dirty="0"/>
          </a:p>
          <a:p>
            <a:pPr eaLnBrk="0" hangingPunct="0">
              <a:lnSpc>
                <a:spcPct val="150000"/>
              </a:lnSpc>
            </a:pPr>
            <a:r>
              <a:rPr lang="ru-RU" sz="2000" dirty="0"/>
              <a:t>При этом между субъектом критической информационной инфраструктуры и лицом, эксплуатирующим значимый объект, должно быть проведено разграничение функций по обеспечению безопасности значимого объекта в ходе его эксплуатации.</a:t>
            </a:r>
          </a:p>
          <a:p>
            <a:pPr eaLnBrk="0" hangingPunct="0">
              <a:lnSpc>
                <a:spcPct val="150000"/>
              </a:lnSpc>
            </a:pPr>
            <a:endParaRPr lang="ru-RU" sz="2000" dirty="0"/>
          </a:p>
          <a:p>
            <a:pPr eaLnBrk="0" hangingPunct="0">
              <a:lnSpc>
                <a:spcPct val="150000"/>
              </a:lnSpc>
            </a:pPr>
            <a:r>
              <a:rPr lang="ru-RU" sz="2000" dirty="0"/>
              <a:t>19. Меры по обеспечению безопасности выбираются и реализуются в значимом объекте с учетом угроз безопасности информации применительно ко всем объектам и субъектам доступа на аппаратном, системном, прикладном и сетевом уровнях, в том числе в среде виртуализации.</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Text Box 2"/>
          <p:cNvSpPr txBox="1">
            <a:spLocks noChangeArrowheads="1"/>
          </p:cNvSpPr>
          <p:nvPr/>
        </p:nvSpPr>
        <p:spPr bwMode="auto">
          <a:xfrm>
            <a:off x="323850" y="549275"/>
            <a:ext cx="8677275" cy="5632450"/>
          </a:xfrm>
          <a:prstGeom prst="rect">
            <a:avLst/>
          </a:prstGeom>
          <a:noFill/>
          <a:ln w="9525">
            <a:noFill/>
            <a:miter lim="800000"/>
            <a:headEnd/>
            <a:tailEnd/>
          </a:ln>
        </p:spPr>
        <p:txBody>
          <a:bodyPr>
            <a:spAutoFit/>
          </a:bodyPr>
          <a:lstStyle/>
          <a:p>
            <a:pPr eaLnBrk="0" hangingPunct="0">
              <a:lnSpc>
                <a:spcPct val="150000"/>
              </a:lnSpc>
            </a:pPr>
            <a:r>
              <a:rPr lang="ru-RU" sz="2000" dirty="0"/>
              <a:t>21. Принимаемые организационные и технические меры по обеспечению безопасности значимого объекта должны соотноситься с мерами по промышленной, функциональной безопасности, иными мерами по обеспечению безопасности значимого объекта и обеспечивающего (управляемого, контролируемого) объекта или процесса. </a:t>
            </a:r>
          </a:p>
          <a:p>
            <a:pPr eaLnBrk="0" hangingPunct="0">
              <a:lnSpc>
                <a:spcPct val="150000"/>
              </a:lnSpc>
            </a:pPr>
            <a:r>
              <a:rPr lang="ru-RU" sz="2000" dirty="0"/>
              <a:t>20. Меры по обеспечению безопасности значимого объекта принимаются субъектом критической информационной инфраструктуры самостоятельно или при необходимости с привлечением в соответствии с законодательством Российской Федерации организаций, имеющих в зависимости от информации, обрабатываемой   значимым   объектом,   лицензию   на  деятельность</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Text Box 2"/>
          <p:cNvSpPr txBox="1">
            <a:spLocks noChangeArrowheads="1"/>
          </p:cNvSpPr>
          <p:nvPr/>
        </p:nvSpPr>
        <p:spPr bwMode="auto">
          <a:xfrm>
            <a:off x="323850" y="549275"/>
            <a:ext cx="8677275" cy="5170488"/>
          </a:xfrm>
          <a:prstGeom prst="rect">
            <a:avLst/>
          </a:prstGeom>
          <a:noFill/>
          <a:ln w="9525">
            <a:noFill/>
            <a:miter lim="800000"/>
            <a:headEnd/>
            <a:tailEnd/>
          </a:ln>
        </p:spPr>
        <p:txBody>
          <a:bodyPr>
            <a:spAutoFit/>
          </a:bodyPr>
          <a:lstStyle/>
          <a:p>
            <a:pPr eaLnBrk="0" hangingPunct="0">
              <a:lnSpc>
                <a:spcPct val="150000"/>
              </a:lnSpc>
            </a:pPr>
            <a:r>
              <a:rPr lang="ru-RU" sz="2000" dirty="0"/>
              <a:t>по технической защите информации, составляющей государственную тайну, и (или) на деятельность по технической защите конфиденциальной информации.</a:t>
            </a:r>
          </a:p>
          <a:p>
            <a:pPr eaLnBrk="0" hangingPunct="0">
              <a:lnSpc>
                <a:spcPct val="150000"/>
              </a:lnSpc>
            </a:pPr>
            <a:endParaRPr lang="ru-RU" sz="2000" dirty="0"/>
          </a:p>
          <a:p>
            <a:pPr eaLnBrk="0" hangingPunct="0">
              <a:lnSpc>
                <a:spcPct val="150000"/>
              </a:lnSpc>
            </a:pPr>
            <a:r>
              <a:rPr lang="ru-RU" sz="2000" dirty="0"/>
              <a:t>При этом меры по обеспечению безопасности значимого объекта не должны оказывать отрицательного влияния на функционирование значимого объекта в проектных режимах его работы.</a:t>
            </a:r>
          </a:p>
          <a:p>
            <a:pPr eaLnBrk="0" hangingPunct="0">
              <a:lnSpc>
                <a:spcPct val="150000"/>
              </a:lnSpc>
            </a:pPr>
            <a:endParaRPr lang="en-US" sz="2000" dirty="0"/>
          </a:p>
          <a:p>
            <a:pPr eaLnBrk="0" hangingPunct="0">
              <a:lnSpc>
                <a:spcPct val="150000"/>
              </a:lnSpc>
            </a:pPr>
            <a:r>
              <a:rPr lang="ru-RU" sz="2000" dirty="0"/>
              <a:t>22. В значимых объектах в зависимости от их категории значимости и угроз безопасности информации должны быть реализованы следующие организационные и технические меры:</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Text Box 2"/>
          <p:cNvSpPr txBox="1">
            <a:spLocks noChangeArrowheads="1"/>
          </p:cNvSpPr>
          <p:nvPr/>
        </p:nvSpPr>
        <p:spPr bwMode="auto">
          <a:xfrm>
            <a:off x="323850" y="549275"/>
            <a:ext cx="8677275" cy="5632311"/>
          </a:xfrm>
          <a:prstGeom prst="rect">
            <a:avLst/>
          </a:prstGeom>
          <a:noFill/>
          <a:ln w="9525">
            <a:noFill/>
            <a:miter lim="800000"/>
            <a:headEnd/>
            <a:tailEnd/>
          </a:ln>
        </p:spPr>
        <p:txBody>
          <a:bodyPr>
            <a:spAutoFit/>
          </a:bodyPr>
          <a:lstStyle/>
          <a:p>
            <a:pPr eaLnBrk="0" hangingPunct="0"/>
            <a:r>
              <a:rPr lang="ru-RU" sz="2000" dirty="0"/>
              <a:t>идентификация и аутентификация (ИАФ);</a:t>
            </a:r>
          </a:p>
          <a:p>
            <a:pPr eaLnBrk="0" hangingPunct="0"/>
            <a:r>
              <a:rPr lang="ru-RU" sz="2000" dirty="0"/>
              <a:t>управление доступом (УПД);</a:t>
            </a:r>
          </a:p>
          <a:p>
            <a:pPr eaLnBrk="0" hangingPunct="0"/>
            <a:r>
              <a:rPr lang="ru-RU" sz="2000" dirty="0"/>
              <a:t>ограничение программной среды (ОПС);</a:t>
            </a:r>
          </a:p>
          <a:p>
            <a:pPr eaLnBrk="0" hangingPunct="0"/>
            <a:r>
              <a:rPr lang="ru-RU" sz="2000" dirty="0"/>
              <a:t>защита машинных носителей информации (ЗНИ);</a:t>
            </a:r>
          </a:p>
          <a:p>
            <a:pPr eaLnBrk="0" hangingPunct="0"/>
            <a:r>
              <a:rPr lang="ru-RU" sz="2000" dirty="0"/>
              <a:t>аудит безопасности (АУД);</a:t>
            </a:r>
          </a:p>
          <a:p>
            <a:pPr eaLnBrk="0" hangingPunct="0"/>
            <a:r>
              <a:rPr lang="ru-RU" sz="2000" dirty="0"/>
              <a:t>антивирусная защита (АВЗ);</a:t>
            </a:r>
          </a:p>
          <a:p>
            <a:pPr eaLnBrk="0" hangingPunct="0"/>
            <a:r>
              <a:rPr lang="ru-RU" sz="2000" dirty="0"/>
              <a:t>предотвращение вторжений (компьютерных атак) (СОВ);</a:t>
            </a:r>
          </a:p>
          <a:p>
            <a:pPr eaLnBrk="0" hangingPunct="0"/>
            <a:r>
              <a:rPr lang="ru-RU" sz="2000" dirty="0"/>
              <a:t>обеспечение целостности (ОЦЛ);</a:t>
            </a:r>
          </a:p>
          <a:p>
            <a:pPr eaLnBrk="0" hangingPunct="0"/>
            <a:r>
              <a:rPr lang="ru-RU" sz="2000" dirty="0"/>
              <a:t>обеспечение доступности (ОДТ);</a:t>
            </a:r>
          </a:p>
          <a:p>
            <a:pPr eaLnBrk="0" hangingPunct="0"/>
            <a:r>
              <a:rPr lang="ru-RU" sz="2000" dirty="0"/>
              <a:t>защита технических средств и систем (ЗТС);</a:t>
            </a:r>
          </a:p>
          <a:p>
            <a:pPr eaLnBrk="0" hangingPunct="0"/>
            <a:r>
              <a:rPr lang="ru-RU" sz="2000" dirty="0"/>
              <a:t>защита информационной (автоматизированной) системы и ее компонентов (ЗИС);</a:t>
            </a:r>
          </a:p>
          <a:p>
            <a:pPr eaLnBrk="0" hangingPunct="0"/>
            <a:r>
              <a:rPr lang="ru-RU" sz="2000" dirty="0"/>
              <a:t>планирование мероприятий по обеспечению безопасности (ПЛН);</a:t>
            </a:r>
          </a:p>
          <a:p>
            <a:pPr eaLnBrk="0" hangingPunct="0"/>
            <a:r>
              <a:rPr lang="ru-RU" sz="2000" dirty="0"/>
              <a:t>управление конфигурацией (УКФ);</a:t>
            </a:r>
          </a:p>
          <a:p>
            <a:pPr eaLnBrk="0" hangingPunct="0"/>
            <a:r>
              <a:rPr lang="ru-RU" sz="2000" dirty="0"/>
              <a:t>управление обновлениями программного обеспечения (ОПО);</a:t>
            </a:r>
          </a:p>
          <a:p>
            <a:pPr eaLnBrk="0" hangingPunct="0"/>
            <a:r>
              <a:rPr lang="ru-RU" sz="2000" dirty="0"/>
              <a:t>реагирование на инциденты информационной безопасности (ИНЦ);</a:t>
            </a:r>
          </a:p>
          <a:p>
            <a:pPr eaLnBrk="0" hangingPunct="0"/>
            <a:r>
              <a:rPr lang="ru-RU" sz="2000" dirty="0"/>
              <a:t>обеспечение действий в нештатных ситуациях (ДНС);</a:t>
            </a:r>
          </a:p>
          <a:p>
            <a:pPr eaLnBrk="0" hangingPunct="0"/>
            <a:r>
              <a:rPr lang="ru-RU" sz="2000" dirty="0"/>
              <a:t>информирование и обучение персонала (ИПО).</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Text Box 2"/>
          <p:cNvSpPr txBox="1">
            <a:spLocks noChangeArrowheads="1"/>
          </p:cNvSpPr>
          <p:nvPr/>
        </p:nvSpPr>
        <p:spPr bwMode="auto">
          <a:xfrm>
            <a:off x="323850" y="549275"/>
            <a:ext cx="8677275" cy="6094413"/>
          </a:xfrm>
          <a:prstGeom prst="rect">
            <a:avLst/>
          </a:prstGeom>
          <a:noFill/>
          <a:ln w="9525">
            <a:noFill/>
            <a:miter lim="800000"/>
            <a:headEnd/>
            <a:tailEnd/>
          </a:ln>
        </p:spPr>
        <p:txBody>
          <a:bodyPr>
            <a:spAutoFit/>
          </a:bodyPr>
          <a:lstStyle/>
          <a:p>
            <a:pPr eaLnBrk="0" hangingPunct="0">
              <a:lnSpc>
                <a:spcPct val="150000"/>
              </a:lnSpc>
            </a:pPr>
            <a:r>
              <a:rPr lang="ru-RU" sz="2000" dirty="0"/>
              <a:t>Состав мер по обеспечению безопасности значимых объектов в зависимости от категории значимости приведен в приложении к настоящим Требованиям.</a:t>
            </a:r>
          </a:p>
          <a:p>
            <a:pPr eaLnBrk="0" hangingPunct="0">
              <a:lnSpc>
                <a:spcPct val="150000"/>
              </a:lnSpc>
            </a:pPr>
            <a:r>
              <a:rPr lang="ru-RU" sz="2000" dirty="0"/>
              <a:t>При реализации мер по обеспечению безопасности значимых объектов применяются методические документы, разработанные ФСТЭК России в соответствии с подпунктом 4 пункта 8 Положения о Федеральной службе по техническому и экспортному контролю, утвержденного Указом   Президента   Российской  Федерации  от  16   августа   2004 г. </a:t>
            </a:r>
          </a:p>
          <a:p>
            <a:pPr eaLnBrk="0" hangingPunct="0">
              <a:lnSpc>
                <a:spcPct val="150000"/>
              </a:lnSpc>
            </a:pPr>
            <a:r>
              <a:rPr lang="ru-RU" sz="2000" dirty="0"/>
              <a:t>N 1085.</a:t>
            </a:r>
          </a:p>
          <a:p>
            <a:pPr eaLnBrk="0" hangingPunct="0">
              <a:lnSpc>
                <a:spcPct val="150000"/>
              </a:lnSpc>
            </a:pPr>
            <a:r>
              <a:rPr lang="ru-RU" sz="2000" dirty="0"/>
              <a:t>23. Выбор мер по обеспечению безопасности значимых объектов для их реализации включает:</a:t>
            </a:r>
          </a:p>
          <a:p>
            <a:pPr eaLnBrk="0" hangingPunct="0">
              <a:lnSpc>
                <a:spcPct val="150000"/>
              </a:lnSpc>
            </a:pPr>
            <a:r>
              <a:rPr lang="ru-RU" sz="2000" dirty="0"/>
              <a:t>а) определение базового набора мер по обеспечению безопасности значимого объекта;</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Text Box 2"/>
          <p:cNvSpPr txBox="1">
            <a:spLocks noChangeArrowheads="1"/>
          </p:cNvSpPr>
          <p:nvPr/>
        </p:nvSpPr>
        <p:spPr bwMode="auto">
          <a:xfrm>
            <a:off x="323850" y="549275"/>
            <a:ext cx="8677275" cy="5632450"/>
          </a:xfrm>
          <a:prstGeom prst="rect">
            <a:avLst/>
          </a:prstGeom>
          <a:noFill/>
          <a:ln w="9525">
            <a:noFill/>
            <a:miter lim="800000"/>
            <a:headEnd/>
            <a:tailEnd/>
          </a:ln>
        </p:spPr>
        <p:txBody>
          <a:bodyPr>
            <a:spAutoFit/>
          </a:bodyPr>
          <a:lstStyle/>
          <a:p>
            <a:pPr eaLnBrk="0" hangingPunct="0">
              <a:lnSpc>
                <a:spcPct val="150000"/>
              </a:lnSpc>
            </a:pPr>
            <a:r>
              <a:rPr lang="ru-RU" sz="2000" dirty="0"/>
              <a:t>б) адаптацию базового набора мер по обеспечению безопасности значимого объекта;</a:t>
            </a:r>
          </a:p>
          <a:p>
            <a:pPr eaLnBrk="0" hangingPunct="0">
              <a:lnSpc>
                <a:spcPct val="150000"/>
              </a:lnSpc>
            </a:pPr>
            <a:r>
              <a:rPr lang="ru-RU" sz="2000" dirty="0"/>
              <a:t>в) дополнение адаптированного набора мер по обеспечению безопасности значимого объекта мерами, установленными иными нормативными правовыми актами в области обеспечения безопасности критической информационной инфраструктуры Российской Федерации и защиты информации.</a:t>
            </a:r>
          </a:p>
          <a:p>
            <a:pPr eaLnBrk="0" hangingPunct="0">
              <a:lnSpc>
                <a:spcPct val="150000"/>
              </a:lnSpc>
            </a:pPr>
            <a:endParaRPr lang="ru-RU" sz="2000" dirty="0"/>
          </a:p>
          <a:p>
            <a:pPr eaLnBrk="0" hangingPunct="0">
              <a:lnSpc>
                <a:spcPct val="150000"/>
              </a:lnSpc>
            </a:pPr>
            <a:r>
              <a:rPr lang="ru-RU" sz="2000" dirty="0"/>
              <a:t>Базовый набор мер по обеспечению безопасности значимого объекта определяется на основе установленной категории значимости значимого объекта в соответствии с приложением к настоящим Требованиям.</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Text Box 2"/>
          <p:cNvSpPr txBox="1">
            <a:spLocks noChangeArrowheads="1"/>
          </p:cNvSpPr>
          <p:nvPr/>
        </p:nvSpPr>
        <p:spPr bwMode="auto">
          <a:xfrm>
            <a:off x="323850" y="549275"/>
            <a:ext cx="8677275" cy="5113338"/>
          </a:xfrm>
          <a:prstGeom prst="rect">
            <a:avLst/>
          </a:prstGeom>
          <a:noFill/>
          <a:ln w="9525">
            <a:noFill/>
            <a:miter lim="800000"/>
            <a:headEnd/>
            <a:tailEnd/>
          </a:ln>
        </p:spPr>
        <p:txBody>
          <a:bodyPr>
            <a:spAutoFit/>
          </a:bodyPr>
          <a:lstStyle/>
          <a:p>
            <a:pPr eaLnBrk="0" hangingPunct="0">
              <a:lnSpc>
                <a:spcPct val="150000"/>
              </a:lnSpc>
            </a:pPr>
            <a:r>
              <a:rPr lang="ru-RU" sz="2000" dirty="0"/>
              <a:t>Базовый набор мер по обеспечению безопасности значимого объекта подлежит адаптации в соответствии с угрозами безопасности информации, применяемыми информационными технологиями и особенностями функционирования значимого объекта. При этом из базового набора могут быть исключены меры, непосредственно связанные с информационными технологиями, не используемыми в значимом объекте, или характеристиками, не свойственными значимому объекту. </a:t>
            </a:r>
          </a:p>
          <a:p>
            <a:pPr eaLnBrk="0" hangingPunct="0">
              <a:lnSpc>
                <a:spcPct val="150000"/>
              </a:lnSpc>
            </a:pPr>
            <a:r>
              <a:rPr lang="ru-RU" sz="2000" dirty="0"/>
              <a:t>При адаптации базового набора мер по обеспечению безопасности значимого объекта для каждой угрозы безопасности информации, включенной в модель угроз, </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Text Box 2"/>
          <p:cNvSpPr txBox="1">
            <a:spLocks noChangeArrowheads="1"/>
          </p:cNvSpPr>
          <p:nvPr/>
        </p:nvSpPr>
        <p:spPr bwMode="auto">
          <a:xfrm>
            <a:off x="323850" y="549275"/>
            <a:ext cx="8677275" cy="5575300"/>
          </a:xfrm>
          <a:prstGeom prst="rect">
            <a:avLst/>
          </a:prstGeom>
          <a:noFill/>
          <a:ln w="9525">
            <a:noFill/>
            <a:miter lim="800000"/>
            <a:headEnd/>
            <a:tailEnd/>
          </a:ln>
        </p:spPr>
        <p:txBody>
          <a:bodyPr>
            <a:spAutoFit/>
          </a:bodyPr>
          <a:lstStyle/>
          <a:p>
            <a:pPr eaLnBrk="0" hangingPunct="0">
              <a:lnSpc>
                <a:spcPct val="150000"/>
              </a:lnSpc>
            </a:pPr>
            <a:r>
              <a:rPr lang="ru-RU" sz="2000" dirty="0"/>
              <a:t>сопоставляется мера или группа мер, обеспечивающие блокирование одной или нескольких угроз безопасности или снижающие возможность ее реализации исходя из условий функционирования значимого объекта. В случае если базовый набор мер не позволяет обеспечить блокирование (нейтрализацию) всех угроз безопасности информации, в него дополнительно включаются меры, приведенные в приложении к настоящим Требованиям.</a:t>
            </a:r>
          </a:p>
          <a:p>
            <a:pPr eaLnBrk="0" hangingPunct="0">
              <a:lnSpc>
                <a:spcPct val="150000"/>
              </a:lnSpc>
            </a:pPr>
            <a:r>
              <a:rPr lang="ru-RU" sz="2000" dirty="0"/>
              <a:t>Дополнение адаптированного набора мер по обеспечению безопасности значимого объекта осуществляется с целью выполнения требований, установленных иными нормативными правовыми актами в области обеспечения безопасности критической информационной инфраструктуры и защиты информации. </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Text Box 2"/>
          <p:cNvSpPr txBox="1">
            <a:spLocks noChangeArrowheads="1"/>
          </p:cNvSpPr>
          <p:nvPr/>
        </p:nvSpPr>
        <p:spPr bwMode="auto">
          <a:xfrm>
            <a:off x="323850" y="549275"/>
            <a:ext cx="8677275" cy="6094413"/>
          </a:xfrm>
          <a:prstGeom prst="rect">
            <a:avLst/>
          </a:prstGeom>
          <a:noFill/>
          <a:ln w="9525">
            <a:noFill/>
            <a:miter lim="800000"/>
            <a:headEnd/>
            <a:tailEnd/>
          </a:ln>
        </p:spPr>
        <p:txBody>
          <a:bodyPr>
            <a:spAutoFit/>
          </a:bodyPr>
          <a:lstStyle/>
          <a:p>
            <a:pPr eaLnBrk="0" hangingPunct="0">
              <a:lnSpc>
                <a:spcPct val="150000"/>
              </a:lnSpc>
            </a:pPr>
            <a:r>
              <a:rPr lang="ru-RU" sz="2000" dirty="0"/>
              <a:t>Дополнение адаптированного набора мер проводится в случае, если в отношении значимого объекта в соответствии с законодательством Российской Федерации также установлены требования о защите информации, содержащейся в государственных информационных системах, требования к защите персональных данных при их обработке в информационных системах персональных данных, требования к криптографической защите информации или иные требования в области защиты информации и обеспечения безопасности критической информационной инфраструктуры.</a:t>
            </a:r>
          </a:p>
          <a:p>
            <a:pPr eaLnBrk="0" hangingPunct="0">
              <a:lnSpc>
                <a:spcPct val="150000"/>
              </a:lnSpc>
            </a:pPr>
            <a:r>
              <a:rPr lang="ru-RU" sz="2000" dirty="0"/>
              <a:t>24. В случае если значимый объект является государственной информационной системой или информационной системой персональных данных, меры по обеспечению безопасности значимого объекта и  меры  защиты  информации (по обеспечению персональных</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 Box 2"/>
          <p:cNvSpPr txBox="1">
            <a:spLocks noChangeArrowheads="1"/>
          </p:cNvSpPr>
          <p:nvPr/>
        </p:nvSpPr>
        <p:spPr bwMode="auto">
          <a:xfrm>
            <a:off x="357188" y="500063"/>
            <a:ext cx="8569325" cy="6499225"/>
          </a:xfrm>
          <a:prstGeom prst="rect">
            <a:avLst/>
          </a:prstGeom>
          <a:noFill/>
          <a:ln w="9525">
            <a:noFill/>
            <a:miter lim="800000"/>
            <a:headEnd/>
            <a:tailEnd/>
          </a:ln>
        </p:spPr>
        <p:txBody>
          <a:bodyPr>
            <a:spAutoFit/>
          </a:bodyPr>
          <a:lstStyle/>
          <a:p>
            <a:pPr eaLnBrk="0" hangingPunct="0">
              <a:lnSpc>
                <a:spcPct val="150000"/>
              </a:lnSpc>
            </a:pPr>
            <a:r>
              <a:rPr lang="ru-RU" sz="2000" dirty="0"/>
              <a:t>Для обеспечения безопасности значимых объектов, являющихся государственными информационными системами, настоящие Требования применяются с учетом Требований о защите информации, не составляющей государственную тайну, содержащейся в государственных информационных системах, утвержденных приказом ФСТЭК России от 11 февраля 2013 г. N 17 (зарегистрирован Минюстом России 31 мая 2013 г., регистрационный N 28608) (с изменениями, внесенными приказом ФСТЭК России от 15 февраля 2017 г. N 27 "О внесении изменений в Требования о защите информации, не составляющей государственную тайну, содержащейся в государственных информационных системах, утвержденные приказом ФСТЭК России от 11 февраля 2013 г. N 17" (зарегистрирован Минюстом России 14 марта 2017 г., регистрационный N 45933).</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Text Box 2"/>
          <p:cNvSpPr txBox="1">
            <a:spLocks noChangeArrowheads="1"/>
          </p:cNvSpPr>
          <p:nvPr/>
        </p:nvSpPr>
        <p:spPr bwMode="auto">
          <a:xfrm>
            <a:off x="323850" y="549275"/>
            <a:ext cx="8677275" cy="6499225"/>
          </a:xfrm>
          <a:prstGeom prst="rect">
            <a:avLst/>
          </a:prstGeom>
          <a:noFill/>
          <a:ln w="9525">
            <a:noFill/>
            <a:miter lim="800000"/>
            <a:headEnd/>
            <a:tailEnd/>
          </a:ln>
        </p:spPr>
        <p:txBody>
          <a:bodyPr>
            <a:spAutoFit/>
          </a:bodyPr>
          <a:lstStyle/>
          <a:p>
            <a:pPr eaLnBrk="0" hangingPunct="0">
              <a:lnSpc>
                <a:spcPct val="150000"/>
              </a:lnSpc>
            </a:pPr>
            <a:r>
              <a:rPr lang="ru-RU" sz="2000" dirty="0"/>
              <a:t>данных) принимаются в соответствии с более высокой категорией значимости, классом защищенности или уровнем защищенности персональных данных.</a:t>
            </a:r>
          </a:p>
          <a:p>
            <a:pPr eaLnBrk="0" hangingPunct="0">
              <a:lnSpc>
                <a:spcPct val="150000"/>
              </a:lnSpc>
            </a:pPr>
            <a:r>
              <a:rPr lang="ru-RU" sz="2000" dirty="0"/>
              <a:t>25. Если принятые в значимом объекте меры по обеспечению промышленной, функциональной безопасности и (или) физической безопасности достаточны для блокирования (нейтрализации) отдельных угроз безопасности информации, дополнительные меры, выбранные в соответствии с пунктами 22 и 23 настоящих Требований, могут не применяться. При этом в ходе разработки организационных и технических мер по обеспечению безопасности значимого объекта должна быть обоснована достаточность применения мер по обеспечению промышленной безопасности или физической безопасности для блокирования (нейтрализации) соответствующих угроз безопасности информации.</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Text Box 2"/>
          <p:cNvSpPr txBox="1">
            <a:spLocks noChangeArrowheads="1"/>
          </p:cNvSpPr>
          <p:nvPr/>
        </p:nvSpPr>
        <p:spPr bwMode="auto">
          <a:xfrm>
            <a:off x="323850" y="549275"/>
            <a:ext cx="8677275" cy="6037263"/>
          </a:xfrm>
          <a:prstGeom prst="rect">
            <a:avLst/>
          </a:prstGeom>
          <a:noFill/>
          <a:ln w="9525">
            <a:noFill/>
            <a:miter lim="800000"/>
            <a:headEnd/>
            <a:tailEnd/>
          </a:ln>
        </p:spPr>
        <p:txBody>
          <a:bodyPr>
            <a:spAutoFit/>
          </a:bodyPr>
          <a:lstStyle/>
          <a:p>
            <a:pPr eaLnBrk="0" hangingPunct="0">
              <a:lnSpc>
                <a:spcPct val="150000"/>
              </a:lnSpc>
            </a:pPr>
            <a:r>
              <a:rPr lang="ru-RU" sz="2000" dirty="0"/>
              <a:t>26. При отсутствии возможности реализации отдельных мер по обеспечению безопасности и (или) невозможности их применения к отдельным объектам и субъектам доступа, в том числе вследствие их негативного влияния на функционирование значимого объекта в проектных режимах значимого объекта, должны быть разработаны и внедрены компенсирующие меры, обеспечивающие блокирование (нейтрализацию) угроз безопасности информации с необходимым уровнем защищенности значимого объекта. При этом в ходе разработки организационных и технических мер по обеспечению безопасности значимого объекта должно быть обосновано применение компенсирующих мер, а при приемочных испытаниях (аттестации) оценена достаточность и адекватность данных компенсирующих мер для блокирования (нейтрализации) угроз безопасности информации.</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Text Box 2"/>
          <p:cNvSpPr txBox="1">
            <a:spLocks noChangeArrowheads="1"/>
          </p:cNvSpPr>
          <p:nvPr/>
        </p:nvSpPr>
        <p:spPr bwMode="auto">
          <a:xfrm>
            <a:off x="323850" y="549275"/>
            <a:ext cx="8677275" cy="6499225"/>
          </a:xfrm>
          <a:prstGeom prst="rect">
            <a:avLst/>
          </a:prstGeom>
          <a:noFill/>
          <a:ln w="9525">
            <a:noFill/>
            <a:miter lim="800000"/>
            <a:headEnd/>
            <a:tailEnd/>
          </a:ln>
        </p:spPr>
        <p:txBody>
          <a:bodyPr>
            <a:spAutoFit/>
          </a:bodyPr>
          <a:lstStyle/>
          <a:p>
            <a:pPr eaLnBrk="0" hangingPunct="0">
              <a:lnSpc>
                <a:spcPct val="150000"/>
              </a:lnSpc>
            </a:pPr>
            <a:r>
              <a:rPr lang="ru-RU" sz="2000" dirty="0"/>
              <a:t>В качестве компенсирующих мер могут быть рассмотрены меры по обеспечению промышленной, функциональной и (или) физической безопасности значимого объекта, поддерживающие необходимый уровень его защищенности.</a:t>
            </a:r>
          </a:p>
          <a:p>
            <a:pPr eaLnBrk="0" hangingPunct="0">
              <a:lnSpc>
                <a:spcPct val="150000"/>
              </a:lnSpc>
            </a:pPr>
            <a:r>
              <a:rPr lang="ru-RU" sz="2000" dirty="0"/>
              <a:t>27. Технические меры по обеспечению безопасности в значимом объекте реализуются посредством использования программных и программно-аппаратных средств, применяемых для обеспечения безопасности значимых объектов - средств защиты информации (в том числе встроенных в общесистемное, прикладное программное обеспечение).</a:t>
            </a:r>
          </a:p>
          <a:p>
            <a:pPr eaLnBrk="0" hangingPunct="0">
              <a:lnSpc>
                <a:spcPct val="150000"/>
              </a:lnSpc>
            </a:pPr>
            <a:r>
              <a:rPr lang="ru-RU" sz="2000" dirty="0"/>
              <a:t>	При этом в приоритетном порядке подлежат применению средства защиты информации, встроенные в программное обеспечение и (или) программно-аппаратные средства значимых объектов (при их наличии).</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Text Box 2"/>
          <p:cNvSpPr txBox="1">
            <a:spLocks noChangeArrowheads="1"/>
          </p:cNvSpPr>
          <p:nvPr/>
        </p:nvSpPr>
        <p:spPr bwMode="auto">
          <a:xfrm>
            <a:off x="323850" y="549275"/>
            <a:ext cx="8677275" cy="5113338"/>
          </a:xfrm>
          <a:prstGeom prst="rect">
            <a:avLst/>
          </a:prstGeom>
          <a:noFill/>
          <a:ln w="9525">
            <a:noFill/>
            <a:miter lim="800000"/>
            <a:headEnd/>
            <a:tailEnd/>
          </a:ln>
        </p:spPr>
        <p:txBody>
          <a:bodyPr>
            <a:spAutoFit/>
          </a:bodyPr>
          <a:lstStyle/>
          <a:p>
            <a:pPr eaLnBrk="0" hangingPunct="0">
              <a:lnSpc>
                <a:spcPct val="150000"/>
              </a:lnSpc>
            </a:pPr>
            <a:r>
              <a:rPr lang="ru-RU" sz="2000" dirty="0"/>
              <a:t>28.  Для обеспечения безопасности значимых объектов критической информационной инфраструктуры должны применяться средства защиты информации, прошедшие оценку на соответствие требованиям по безопасности в формах обязательной сертификации, испытаний или приемки.</a:t>
            </a:r>
          </a:p>
          <a:p>
            <a:pPr eaLnBrk="0" hangingPunct="0">
              <a:lnSpc>
                <a:spcPct val="150000"/>
              </a:lnSpc>
            </a:pPr>
            <a:endParaRPr lang="ru-RU" sz="2000" dirty="0"/>
          </a:p>
          <a:p>
            <a:pPr eaLnBrk="0" hangingPunct="0">
              <a:lnSpc>
                <a:spcPct val="150000"/>
              </a:lnSpc>
            </a:pPr>
            <a:r>
              <a:rPr lang="ru-RU" sz="2000" dirty="0"/>
              <a:t>Средства защиты информации, прошедшие оценку соответствия в форме обязательной сертификации, применяются в случаях, установленных законодательством Российской Федерации, а также в случае принятия решения субъектом критической информационной инфраструктуры.</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Text Box 2"/>
          <p:cNvSpPr txBox="1">
            <a:spLocks noChangeArrowheads="1"/>
          </p:cNvSpPr>
          <p:nvPr/>
        </p:nvSpPr>
        <p:spPr bwMode="auto">
          <a:xfrm>
            <a:off x="323850" y="549275"/>
            <a:ext cx="8677275" cy="5113338"/>
          </a:xfrm>
          <a:prstGeom prst="rect">
            <a:avLst/>
          </a:prstGeom>
          <a:noFill/>
          <a:ln w="9525">
            <a:noFill/>
            <a:miter lim="800000"/>
            <a:headEnd/>
            <a:tailEnd/>
          </a:ln>
        </p:spPr>
        <p:txBody>
          <a:bodyPr>
            <a:spAutoFit/>
          </a:bodyPr>
          <a:lstStyle/>
          <a:p>
            <a:pPr eaLnBrk="0" hangingPunct="0">
              <a:lnSpc>
                <a:spcPct val="150000"/>
              </a:lnSpc>
            </a:pPr>
            <a:r>
              <a:rPr lang="ru-RU" sz="2000" dirty="0"/>
              <a:t>В иных случаях применяются средства защиты информации, прошедшие оценку соответствия в форме испытаний или приемки, которые проводятся субъектами критической информационной инфраструктуры самостоятельно или с привлечением организаций, имеющих в соответствии с законодательством Российской Федерации лицензии на деятельность в области защиты информации.</a:t>
            </a:r>
          </a:p>
          <a:p>
            <a:pPr eaLnBrk="0" hangingPunct="0">
              <a:lnSpc>
                <a:spcPct val="150000"/>
              </a:lnSpc>
            </a:pPr>
            <a:r>
              <a:rPr lang="ru-RU" sz="2000" dirty="0"/>
              <a:t>Испытания (приемка) средств защиты информации проводятся отдельно или в составе значимого объекта критической информационной инфраструктуры в соответствии с программой и методиками испытаний (приемки), утверждаемыми субъектом критической информационной инфраструктуры.</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Text Box 2"/>
          <p:cNvSpPr txBox="1">
            <a:spLocks noChangeArrowheads="1"/>
          </p:cNvSpPr>
          <p:nvPr/>
        </p:nvSpPr>
        <p:spPr bwMode="auto">
          <a:xfrm>
            <a:off x="323850" y="549275"/>
            <a:ext cx="8677275" cy="5632450"/>
          </a:xfrm>
          <a:prstGeom prst="rect">
            <a:avLst/>
          </a:prstGeom>
          <a:noFill/>
          <a:ln w="9525">
            <a:noFill/>
            <a:miter lim="800000"/>
            <a:headEnd/>
            <a:tailEnd/>
          </a:ln>
        </p:spPr>
        <p:txBody>
          <a:bodyPr>
            <a:spAutoFit/>
          </a:bodyPr>
          <a:lstStyle/>
          <a:p>
            <a:pPr eaLnBrk="0" hangingPunct="0">
              <a:lnSpc>
                <a:spcPct val="150000"/>
              </a:lnSpc>
            </a:pPr>
            <a:r>
              <a:rPr lang="ru-RU" sz="2000" dirty="0"/>
              <a:t>29. В случае использования в значимом объекте сертифицированных на соответствие требованиям по безопасности информации средств защиты информации:</a:t>
            </a:r>
          </a:p>
          <a:p>
            <a:pPr eaLnBrk="0" hangingPunct="0">
              <a:lnSpc>
                <a:spcPct val="150000"/>
              </a:lnSpc>
            </a:pPr>
            <a:r>
              <a:rPr lang="ru-RU" sz="2000" dirty="0"/>
              <a:t>а) в значимых объектах 1 категории применяются средства защиты информации не ниже 4 класса защиты, а также средства вычислительной техники не ниже 5 класса;</a:t>
            </a:r>
          </a:p>
          <a:p>
            <a:pPr eaLnBrk="0" hangingPunct="0">
              <a:lnSpc>
                <a:spcPct val="150000"/>
              </a:lnSpc>
            </a:pPr>
            <a:r>
              <a:rPr lang="ru-RU" sz="2000" dirty="0"/>
              <a:t>б) в значимых объектах 2 категории применяются средства защиты информации не ниже 5 класса защиты, а также средства вычислительной техники не ниже 5 класса;</a:t>
            </a:r>
          </a:p>
          <a:p>
            <a:pPr eaLnBrk="0" hangingPunct="0">
              <a:lnSpc>
                <a:spcPct val="150000"/>
              </a:lnSpc>
            </a:pPr>
            <a:r>
              <a:rPr lang="ru-RU" sz="2000" dirty="0"/>
              <a:t>в) в значимых объектах 3 категории применяются средства защиты информации 6 класса защиты, а также средства вычислительной техники не ниже 5 класса.</a:t>
            </a: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Text Box 2"/>
          <p:cNvSpPr txBox="1">
            <a:spLocks noChangeArrowheads="1"/>
          </p:cNvSpPr>
          <p:nvPr/>
        </p:nvSpPr>
        <p:spPr bwMode="auto">
          <a:xfrm>
            <a:off x="323850" y="549275"/>
            <a:ext cx="8677275" cy="5575300"/>
          </a:xfrm>
          <a:prstGeom prst="rect">
            <a:avLst/>
          </a:prstGeom>
          <a:noFill/>
          <a:ln w="9525">
            <a:noFill/>
            <a:miter lim="800000"/>
            <a:headEnd/>
            <a:tailEnd/>
          </a:ln>
        </p:spPr>
        <p:txBody>
          <a:bodyPr>
            <a:spAutoFit/>
          </a:bodyPr>
          <a:lstStyle/>
          <a:p>
            <a:pPr eaLnBrk="0" hangingPunct="0">
              <a:lnSpc>
                <a:spcPct val="150000"/>
              </a:lnSpc>
            </a:pPr>
            <a:r>
              <a:rPr lang="ru-RU" sz="2000" dirty="0"/>
              <a:t>При этом в значимых объектах 1 и 2 категорий значимости применяются сертифицированные средства защиты информации, прошедшие проверку не ниже чем по 4 уровню контроля отсутствия </a:t>
            </a:r>
            <a:r>
              <a:rPr lang="ru-RU" sz="2000" dirty="0" err="1"/>
              <a:t>недекларированных</a:t>
            </a:r>
            <a:r>
              <a:rPr lang="ru-RU" sz="2000" dirty="0"/>
              <a:t> возможностей. Субъектом критической информационной инфраструктуры может быть принято решение о повышении уровня контроля отсутствия </a:t>
            </a:r>
            <a:r>
              <a:rPr lang="ru-RU" sz="2000" dirty="0" err="1"/>
              <a:t>недекларированных</a:t>
            </a:r>
            <a:r>
              <a:rPr lang="ru-RU" sz="2000" dirty="0"/>
              <a:t> возможностей средств защиты информации.</a:t>
            </a:r>
          </a:p>
          <a:p>
            <a:pPr eaLnBrk="0" hangingPunct="0">
              <a:lnSpc>
                <a:spcPct val="150000"/>
              </a:lnSpc>
            </a:pPr>
            <a:r>
              <a:rPr lang="ru-RU" sz="2000" dirty="0"/>
              <a:t>Классы защиты определяются в соответствии с нормативными правовыми актами ФСТЭК России, изданными в соответствии с подпунктом 13.1 пункта 8 Положения о Федеральной службе по техническому и экспортному контролю, утвержденного Указом Президента Российской Федерации от 16 августа 2004 г. N 1085.</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Text Box 2"/>
          <p:cNvSpPr txBox="1">
            <a:spLocks noChangeArrowheads="1"/>
          </p:cNvSpPr>
          <p:nvPr/>
        </p:nvSpPr>
        <p:spPr bwMode="auto">
          <a:xfrm>
            <a:off x="323850" y="549275"/>
            <a:ext cx="8677275" cy="6499225"/>
          </a:xfrm>
          <a:prstGeom prst="rect">
            <a:avLst/>
          </a:prstGeom>
          <a:noFill/>
          <a:ln w="9525">
            <a:noFill/>
            <a:miter lim="800000"/>
            <a:headEnd/>
            <a:tailEnd/>
          </a:ln>
        </p:spPr>
        <p:txBody>
          <a:bodyPr>
            <a:spAutoFit/>
          </a:bodyPr>
          <a:lstStyle/>
          <a:p>
            <a:pPr eaLnBrk="0" hangingPunct="0">
              <a:lnSpc>
                <a:spcPct val="150000"/>
              </a:lnSpc>
            </a:pPr>
            <a:r>
              <a:rPr lang="ru-RU" sz="2000" dirty="0"/>
              <a:t>При использовании в значимом объекте средств защиты информации, сертифицированных по требованиям безопасности информации, указанные средства должны быть сертифицированы на соответствие обязательным требованиям по безопасности информации, установленным нормативными правовыми актами, или требованиям, указанным в технических условиях (заданиях по безопасности).</a:t>
            </a:r>
          </a:p>
          <a:p>
            <a:pPr eaLnBrk="0" hangingPunct="0">
              <a:lnSpc>
                <a:spcPct val="150000"/>
              </a:lnSpc>
            </a:pPr>
            <a:r>
              <a:rPr lang="ru-RU" sz="2000" dirty="0"/>
              <a:t>Функции безопасности средств защиты информации должны обеспечивать выполнение настоящих Требований.</a:t>
            </a:r>
          </a:p>
          <a:p>
            <a:pPr eaLnBrk="0" hangingPunct="0">
              <a:lnSpc>
                <a:spcPct val="150000"/>
              </a:lnSpc>
            </a:pPr>
            <a:r>
              <a:rPr lang="ru-RU" sz="2000" dirty="0"/>
              <a:t>30. Применяемые в значимом объекте программные и программно-аппаратные средства, в том числе средства защиты информации, должны эксплуатироваться в соответствии с инструкциями (правилами) по эксплуатации, разработанными разработчиками (производителями) этих средств, и иной эксплуатационной документацией.</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Text Box 2"/>
          <p:cNvSpPr txBox="1">
            <a:spLocks noChangeArrowheads="1"/>
          </p:cNvSpPr>
          <p:nvPr/>
        </p:nvSpPr>
        <p:spPr bwMode="auto">
          <a:xfrm>
            <a:off x="323850" y="549275"/>
            <a:ext cx="8677275" cy="5170488"/>
          </a:xfrm>
          <a:prstGeom prst="rect">
            <a:avLst/>
          </a:prstGeom>
          <a:noFill/>
          <a:ln w="9525">
            <a:noFill/>
            <a:miter lim="800000"/>
            <a:headEnd/>
            <a:tailEnd/>
          </a:ln>
        </p:spPr>
        <p:txBody>
          <a:bodyPr>
            <a:spAutoFit/>
          </a:bodyPr>
          <a:lstStyle/>
          <a:p>
            <a:pPr eaLnBrk="0" hangingPunct="0">
              <a:lnSpc>
                <a:spcPct val="150000"/>
              </a:lnSpc>
            </a:pPr>
            <a:r>
              <a:rPr lang="ru-RU" sz="2000" dirty="0"/>
              <a:t>31. Применяемые в значимом объекте программные и программно-аппаратные средства, в том числе средства защиты информации, должны быть обеспечены гарантийной и (или) технической поддержкой.</a:t>
            </a:r>
          </a:p>
          <a:p>
            <a:pPr eaLnBrk="0" hangingPunct="0">
              <a:lnSpc>
                <a:spcPct val="150000"/>
              </a:lnSpc>
            </a:pPr>
            <a:endParaRPr lang="ru-RU" sz="2000" dirty="0"/>
          </a:p>
          <a:p>
            <a:pPr eaLnBrk="0" hangingPunct="0">
              <a:lnSpc>
                <a:spcPct val="150000"/>
              </a:lnSpc>
            </a:pPr>
            <a:r>
              <a:rPr lang="ru-RU" sz="2000" dirty="0"/>
              <a:t>При выборе программных и программно-аппаратных средств, в том числе средств защиты информации, необходимо учитывать наличие ограничений на возможность их применения субъектом критической информационной инфраструктуры на любом из принадлежащих ему значимых объектов критической информационной инфраструктуры со стороны разработчиков (производителей) или иных лиц.</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Text Box 2"/>
          <p:cNvSpPr txBox="1">
            <a:spLocks noChangeArrowheads="1"/>
          </p:cNvSpPr>
          <p:nvPr/>
        </p:nvSpPr>
        <p:spPr bwMode="auto">
          <a:xfrm>
            <a:off x="323850" y="549275"/>
            <a:ext cx="8677275" cy="5324475"/>
          </a:xfrm>
          <a:prstGeom prst="rect">
            <a:avLst/>
          </a:prstGeom>
          <a:noFill/>
          <a:ln w="9525">
            <a:noFill/>
            <a:miter lim="800000"/>
            <a:headEnd/>
            <a:tailEnd/>
          </a:ln>
        </p:spPr>
        <p:txBody>
          <a:bodyPr>
            <a:spAutoFit/>
          </a:bodyPr>
          <a:lstStyle/>
          <a:p>
            <a:pPr eaLnBrk="0" hangingPunct="0"/>
            <a:r>
              <a:rPr lang="ru-RU" sz="2000" b="1" dirty="0"/>
              <a:t>В значимом объекте не допускаются:</a:t>
            </a:r>
          </a:p>
          <a:p>
            <a:pPr eaLnBrk="0" hangingPunct="0"/>
            <a:endParaRPr lang="ru-RU" sz="2000" dirty="0"/>
          </a:p>
          <a:p>
            <a:pPr eaLnBrk="0" hangingPunct="0">
              <a:lnSpc>
                <a:spcPct val="150000"/>
              </a:lnSpc>
            </a:pPr>
            <a:r>
              <a:rPr lang="ru-RU" sz="2000" dirty="0"/>
              <a:t>- наличие удаленного доступа непосредственно (напрямую) к программным и программно-аппаратным средствам, в том числе средствам защиты информации, для обновления или управления со стороны лиц, не являющихся работниками субъекта критической информационной инфраструктуры;</a:t>
            </a:r>
          </a:p>
          <a:p>
            <a:pPr eaLnBrk="0" hangingPunct="0">
              <a:lnSpc>
                <a:spcPct val="150000"/>
              </a:lnSpc>
            </a:pPr>
            <a:r>
              <a:rPr lang="ru-RU" sz="2000" dirty="0"/>
              <a:t>- наличие локального бесконтрольного доступа к программным и программно-аппаратным средствам, в том числе средствам защиты информации, для обновления или управления со стороны лиц, не являющихся работниками субъекта критической информационной инфраструктуры;</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2"/>
          <p:cNvSpPr txBox="1">
            <a:spLocks noChangeArrowheads="1"/>
          </p:cNvSpPr>
          <p:nvPr/>
        </p:nvSpPr>
        <p:spPr bwMode="auto">
          <a:xfrm>
            <a:off x="323850" y="549275"/>
            <a:ext cx="8569325" cy="4767263"/>
          </a:xfrm>
          <a:prstGeom prst="rect">
            <a:avLst/>
          </a:prstGeom>
          <a:noFill/>
          <a:ln w="9525">
            <a:noFill/>
            <a:miter lim="800000"/>
            <a:headEnd/>
            <a:tailEnd/>
          </a:ln>
        </p:spPr>
        <p:txBody>
          <a:bodyPr>
            <a:spAutoFit/>
          </a:bodyPr>
          <a:lstStyle/>
          <a:p>
            <a:pPr eaLnBrk="0" hangingPunct="0">
              <a:lnSpc>
                <a:spcPct val="150000"/>
              </a:lnSpc>
            </a:pPr>
            <a:endParaRPr lang="ru-RU" sz="2000" dirty="0"/>
          </a:p>
          <a:p>
            <a:pPr eaLnBrk="0" hangingPunct="0">
              <a:lnSpc>
                <a:spcPct val="200000"/>
              </a:lnSpc>
            </a:pPr>
            <a:r>
              <a:rPr lang="ru-RU" sz="2000" dirty="0"/>
              <a:t>6. Безопасность значимых объектов обеспечивается субъектами критической информационной инфраструктуры в рамках функционирования систем безопасности значимых объектов, создаваемых субъектами критической информационной инфраструктуры в соответствии со статьей 10 Федерального закона от 26 июля 2017 г. N 187-ФЗ "О безопасности критической информационной инфраструктуры Российской Федерации".</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Text Box 2"/>
          <p:cNvSpPr txBox="1">
            <a:spLocks noChangeArrowheads="1"/>
          </p:cNvSpPr>
          <p:nvPr/>
        </p:nvSpPr>
        <p:spPr bwMode="auto">
          <a:xfrm>
            <a:off x="323850" y="549275"/>
            <a:ext cx="8677275" cy="5170488"/>
          </a:xfrm>
          <a:prstGeom prst="rect">
            <a:avLst/>
          </a:prstGeom>
          <a:noFill/>
          <a:ln w="9525">
            <a:noFill/>
            <a:miter lim="800000"/>
            <a:headEnd/>
            <a:tailEnd/>
          </a:ln>
        </p:spPr>
        <p:txBody>
          <a:bodyPr>
            <a:spAutoFit/>
          </a:bodyPr>
          <a:lstStyle/>
          <a:p>
            <a:pPr eaLnBrk="0" hangingPunct="0">
              <a:lnSpc>
                <a:spcPct val="150000"/>
              </a:lnSpc>
            </a:pPr>
            <a:r>
              <a:rPr lang="ru-RU" sz="2000" dirty="0"/>
              <a:t>передача информации, в том числе технологической информации, разработчику (производителю) программных и программно-аппаратных средств, в том числе средств защиты информации, или иным лицам без контроля со стороны субъекта критической информационной инфраструктуры.</a:t>
            </a:r>
          </a:p>
          <a:p>
            <a:pPr eaLnBrk="0" hangingPunct="0">
              <a:lnSpc>
                <a:spcPct val="150000"/>
              </a:lnSpc>
            </a:pPr>
            <a:endParaRPr lang="ru-RU" sz="2000" dirty="0"/>
          </a:p>
          <a:p>
            <a:pPr eaLnBrk="0" hangingPunct="0">
              <a:lnSpc>
                <a:spcPct val="150000"/>
              </a:lnSpc>
            </a:pPr>
            <a:r>
              <a:rPr lang="ru-RU" sz="2000" dirty="0"/>
              <a:t>32. При использовании в значимых объектах новых информационных технологий и выявлении дополнительных угроз безопасности информации, для которых не определены меры по обеспечению безопасности, должны разрабатываться компенсирующие меры в соответствии с </a:t>
            </a:r>
            <a:r>
              <a:rPr lang="ru-RU" sz="2000" b="1" dirty="0"/>
              <a:t>пунктом 26 </a:t>
            </a:r>
            <a:r>
              <a:rPr lang="ru-RU" sz="2000" dirty="0"/>
              <a:t>настоящих Требований.</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677275" cy="5946775"/>
          </a:xfrm>
          <a:prstGeom prst="rect">
            <a:avLst/>
          </a:prstGeom>
          <a:noFill/>
          <a:ln w="9525">
            <a:noFill/>
            <a:miter lim="800000"/>
            <a:headEnd/>
            <a:tailEnd/>
          </a:ln>
          <a:effectLst/>
        </p:spPr>
        <p:txBody>
          <a:bodyPr>
            <a:spAutoFit/>
          </a:bodyPr>
          <a:lstStyle/>
          <a:p>
            <a:pPr algn="ctr" eaLnBrk="0" hangingPunct="0"/>
            <a:r>
              <a:rPr lang="ru-RU" altLang="ru-RU" sz="2800" b="1">
                <a:solidFill>
                  <a:srgbClr val="FF0000"/>
                </a:solidFill>
              </a:rPr>
              <a:t>ЛЕКЦИЯ № 4  </a:t>
            </a:r>
            <a:endParaRPr lang="en-US" altLang="ru-RU" sz="2800" b="1">
              <a:solidFill>
                <a:srgbClr val="FF0000"/>
              </a:solidFill>
            </a:endParaRPr>
          </a:p>
          <a:p>
            <a:pPr algn="ctr" eaLnBrk="0" hangingPunct="0"/>
            <a:endParaRPr lang="en-US" altLang="ru-RU" sz="2800" b="1">
              <a:solidFill>
                <a:srgbClr val="FF0000"/>
              </a:solidFill>
            </a:endParaRPr>
          </a:p>
          <a:p>
            <a:pPr algn="ctr" eaLnBrk="0" hangingPunct="0"/>
            <a:r>
              <a:rPr lang="ru-RU" altLang="ru-RU" sz="2800" b="1">
                <a:solidFill>
                  <a:srgbClr val="FF0000"/>
                </a:solidFill>
              </a:rPr>
              <a:t> </a:t>
            </a:r>
            <a:r>
              <a:rPr lang="ru-RU" altLang="ru-RU" sz="2000" b="1">
                <a:solidFill>
                  <a:srgbClr val="FF0000"/>
                </a:solidFill>
              </a:rPr>
              <a:t>ЧАСТЬ </a:t>
            </a:r>
            <a:r>
              <a:rPr lang="en-US" altLang="ru-RU" sz="2000" b="1">
                <a:solidFill>
                  <a:srgbClr val="FF0000"/>
                </a:solidFill>
              </a:rPr>
              <a:t>3</a:t>
            </a:r>
            <a:endParaRPr lang="ru-RU" altLang="ru-RU" sz="2000" b="1">
              <a:solidFill>
                <a:srgbClr val="FF0000"/>
              </a:solidFill>
            </a:endParaRPr>
          </a:p>
          <a:p>
            <a:pPr algn="just" eaLnBrk="0" hangingPunct="0"/>
            <a:r>
              <a:rPr lang="en-US" sz="2000"/>
              <a:t>					                          	</a:t>
            </a:r>
            <a:r>
              <a:rPr lang="ru-RU" sz="2000"/>
              <a:t>Приложение</a:t>
            </a:r>
          </a:p>
          <a:p>
            <a:pPr algn="r" eaLnBrk="0" hangingPunct="0"/>
            <a:r>
              <a:rPr lang="ru-RU" sz="2000"/>
              <a:t>к Требованиям по обеспечению</a:t>
            </a:r>
          </a:p>
          <a:p>
            <a:pPr algn="r" eaLnBrk="0" hangingPunct="0"/>
            <a:r>
              <a:rPr lang="ru-RU" sz="2000"/>
              <a:t>безопасности значимых объектов</a:t>
            </a:r>
          </a:p>
          <a:p>
            <a:pPr algn="r" eaLnBrk="0" hangingPunct="0"/>
            <a:r>
              <a:rPr lang="ru-RU" sz="2000"/>
              <a:t>критической информационной</a:t>
            </a:r>
          </a:p>
          <a:p>
            <a:pPr algn="r" eaLnBrk="0" hangingPunct="0"/>
            <a:r>
              <a:rPr lang="ru-RU" sz="2000"/>
              <a:t>инфраструктуры Российской Федерации,</a:t>
            </a:r>
          </a:p>
          <a:p>
            <a:pPr algn="r" eaLnBrk="0" hangingPunct="0"/>
            <a:r>
              <a:rPr lang="ru-RU" sz="2000"/>
              <a:t>утвержденным приказом ФСТЭК России</a:t>
            </a:r>
          </a:p>
          <a:p>
            <a:pPr algn="r" eaLnBrk="0" hangingPunct="0"/>
            <a:r>
              <a:rPr lang="ru-RU" sz="2000"/>
              <a:t>от 25 декабря 2017 г. N 239</a:t>
            </a:r>
          </a:p>
          <a:p>
            <a:pPr eaLnBrk="0" hangingPunct="0"/>
            <a:r>
              <a:rPr lang="ru-RU" sz="2000"/>
              <a:t> </a:t>
            </a:r>
          </a:p>
          <a:p>
            <a:pPr algn="ctr" eaLnBrk="0" hangingPunct="0"/>
            <a:r>
              <a:rPr lang="ru-RU" sz="2800" b="1">
                <a:solidFill>
                  <a:srgbClr val="35359B"/>
                </a:solidFill>
              </a:rPr>
              <a:t>СОСТАВ МЕР</a:t>
            </a:r>
          </a:p>
          <a:p>
            <a:pPr algn="ctr" eaLnBrk="0" hangingPunct="0"/>
            <a:r>
              <a:rPr lang="ru-RU" sz="2800" b="1">
                <a:solidFill>
                  <a:srgbClr val="35359B"/>
                </a:solidFill>
              </a:rPr>
              <a:t> ПО ОБЕСПЕЧЕНИЮ БЕЗОПАСНОСТИ ДЛЯ ЗНАЧИМОГО ОБЪЕКТА</a:t>
            </a:r>
          </a:p>
          <a:p>
            <a:pPr algn="ctr" eaLnBrk="0" hangingPunct="0"/>
            <a:r>
              <a:rPr lang="ru-RU" sz="2800" b="1">
                <a:solidFill>
                  <a:srgbClr val="35359B"/>
                </a:solidFill>
              </a:rPr>
              <a:t>СООТВЕТСТВУЮЩЕЙ КАТЕГОРИИ ЗНАЧИМОСТИ</a:t>
            </a: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714500"/>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СОСТАВ МЕР </a:t>
            </a:r>
            <a:br>
              <a:rPr lang="ru-RU" sz="2000" b="1" dirty="0" smtClean="0">
                <a:solidFill>
                  <a:schemeClr val="accent2">
                    <a:lumMod val="50000"/>
                  </a:schemeClr>
                </a:solidFill>
              </a:rPr>
            </a:br>
            <a:r>
              <a:rPr lang="ru-RU" sz="2000" b="1" dirty="0" smtClean="0">
                <a:solidFill>
                  <a:schemeClr val="accent2">
                    <a:lumMod val="50000"/>
                  </a:schemeClr>
                </a:solidFill>
              </a:rPr>
              <a:t>ПО ОБЕСПЕЧЕНИЮ БЕЗОПАСНОСТИ </a:t>
            </a:r>
            <a:br>
              <a:rPr lang="ru-RU" sz="2000" b="1" dirty="0" smtClean="0">
                <a:solidFill>
                  <a:schemeClr val="accent2">
                    <a:lumMod val="50000"/>
                  </a:schemeClr>
                </a:solidFill>
              </a:rPr>
            </a:br>
            <a:r>
              <a:rPr lang="ru-RU" sz="2000" b="1" dirty="0" smtClean="0">
                <a:solidFill>
                  <a:schemeClr val="accent2">
                    <a:lumMod val="50000"/>
                  </a:schemeClr>
                </a:solidFill>
              </a:rPr>
              <a:t>ДЛЯ ЗНАЧИМОГО ОБЪЕКТА</a:t>
            </a:r>
            <a:br>
              <a:rPr lang="ru-RU" sz="2000" b="1" dirty="0" smtClean="0">
                <a:solidFill>
                  <a:schemeClr val="accent2">
                    <a:lumMod val="50000"/>
                  </a:schemeClr>
                </a:solidFill>
              </a:rPr>
            </a:br>
            <a:r>
              <a:rPr lang="ru-RU" sz="2000" b="1" dirty="0" smtClean="0">
                <a:solidFill>
                  <a:schemeClr val="accent2">
                    <a:lumMod val="50000"/>
                  </a:schemeClr>
                </a:solidFill>
              </a:rPr>
              <a:t>СООТВЕТСТВУЮЩЕЙ КАТЕГОРИИ ЗНАЧИМОСТИ</a:t>
            </a:r>
            <a:r>
              <a:rPr lang="ru-RU" b="1" dirty="0" smtClean="0">
                <a:solidFill>
                  <a:schemeClr val="accent2">
                    <a:lumMod val="50000"/>
                  </a:schemeClr>
                </a:solidFill>
              </a:rPr>
              <a:t/>
            </a:r>
            <a:br>
              <a:rPr lang="ru-RU"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2001838"/>
          <a:ext cx="8291512" cy="2801938"/>
        </p:xfrm>
        <a:graphic>
          <a:graphicData uri="http://schemas.openxmlformats.org/drawingml/2006/table">
            <a:tbl>
              <a:tblPr/>
              <a:tblGrid>
                <a:gridCol w="1389062"/>
                <a:gridCol w="2932113"/>
                <a:gridCol w="654050"/>
                <a:gridCol w="354012"/>
                <a:gridCol w="1303338"/>
                <a:gridCol w="1658937"/>
              </a:tblGrid>
              <a:tr h="631825">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4">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311150">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73063">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I. Идентификация и аутентификация (ИАФ)</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5603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ИАФ.0</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Разработка политики идентификации и аутентификации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7747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ИАФ.1</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Идентификация и аутентификация пользователей и инициируемых ими процессов</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868863"/>
          <a:ext cx="8302625" cy="1081088"/>
        </p:xfrm>
        <a:graphic>
          <a:graphicData uri="http://schemas.openxmlformats.org/drawingml/2006/table">
            <a:tbl>
              <a:tblPr/>
              <a:tblGrid>
                <a:gridCol w="1368425"/>
                <a:gridCol w="2952750"/>
                <a:gridCol w="1008062"/>
                <a:gridCol w="1327150"/>
                <a:gridCol w="1646238"/>
              </a:tblGrid>
              <a:tr h="6794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ИАФ.2</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Идентификация и аутентификация устройств</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401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ИАФ.3</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Управление идентификаторами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714500"/>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СОСТАВ МЕР </a:t>
            </a:r>
            <a:br>
              <a:rPr lang="ru-RU" sz="2000" b="1" dirty="0" smtClean="0">
                <a:solidFill>
                  <a:schemeClr val="accent2">
                    <a:lumMod val="50000"/>
                  </a:schemeClr>
                </a:solidFill>
              </a:rPr>
            </a:br>
            <a:r>
              <a:rPr lang="ru-RU" sz="2000" b="1" dirty="0" smtClean="0">
                <a:solidFill>
                  <a:schemeClr val="accent2">
                    <a:lumMod val="50000"/>
                  </a:schemeClr>
                </a:solidFill>
              </a:rPr>
              <a:t>ПО ОБЕСПЕЧЕНИЮ БЕЗОПАСНОСТИ </a:t>
            </a:r>
            <a:br>
              <a:rPr lang="ru-RU" sz="2000" b="1" dirty="0" smtClean="0">
                <a:solidFill>
                  <a:schemeClr val="accent2">
                    <a:lumMod val="50000"/>
                  </a:schemeClr>
                </a:solidFill>
              </a:rPr>
            </a:br>
            <a:r>
              <a:rPr lang="ru-RU" sz="2000" b="1" dirty="0" smtClean="0">
                <a:solidFill>
                  <a:schemeClr val="accent2">
                    <a:lumMod val="50000"/>
                  </a:schemeClr>
                </a:solidFill>
              </a:rPr>
              <a:t>ДЛЯ ЗНАЧИМОГО ОБЪЕКТА</a:t>
            </a:r>
            <a:br>
              <a:rPr lang="ru-RU" sz="2000" b="1" dirty="0" smtClean="0">
                <a:solidFill>
                  <a:schemeClr val="accent2">
                    <a:lumMod val="50000"/>
                  </a:schemeClr>
                </a:solidFill>
              </a:rPr>
            </a:br>
            <a:r>
              <a:rPr lang="ru-RU" sz="2000" b="1" dirty="0" smtClean="0">
                <a:solidFill>
                  <a:schemeClr val="accent2">
                    <a:lumMod val="50000"/>
                  </a:schemeClr>
                </a:solidFill>
              </a:rPr>
              <a:t>СООТВЕТСТВУЮЩЕЙ КАТЕГОРИИ ЗНАЧИМОСТИ</a:t>
            </a:r>
            <a:r>
              <a:rPr lang="ru-RU" b="1" dirty="0" smtClean="0">
                <a:solidFill>
                  <a:schemeClr val="accent2">
                    <a:lumMod val="50000"/>
                  </a:schemeClr>
                </a:solidFill>
              </a:rPr>
              <a:t/>
            </a:r>
            <a:br>
              <a:rPr lang="ru-RU"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844675"/>
          <a:ext cx="7993062" cy="2809431"/>
        </p:xfrm>
        <a:graphic>
          <a:graphicData uri="http://schemas.openxmlformats.org/drawingml/2006/table">
            <a:tbl>
              <a:tblPr/>
              <a:tblGrid>
                <a:gridCol w="1598612"/>
                <a:gridCol w="2865438"/>
                <a:gridCol w="742950"/>
                <a:gridCol w="265112"/>
                <a:gridCol w="922338"/>
                <a:gridCol w="374650"/>
                <a:gridCol w="1223962"/>
              </a:tblGrid>
              <a:tr h="431800">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319088">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r>
              <a:tr h="384175">
                <a:tc gridSpan="7">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I. Идентификация и аутентификация (ИАФ)</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5778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ИАФ.4</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Управление средствами аутентификации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7985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ИАФ.5</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Идентификация и аутентификация внешних пользователей и инициируемых ими процессов</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724400"/>
          <a:ext cx="7993062" cy="1268413"/>
        </p:xfrm>
        <a:graphic>
          <a:graphicData uri="http://schemas.openxmlformats.org/drawingml/2006/table">
            <a:tbl>
              <a:tblPr/>
              <a:tblGrid>
                <a:gridCol w="1654175"/>
                <a:gridCol w="2882900"/>
                <a:gridCol w="1008062"/>
                <a:gridCol w="1223963"/>
                <a:gridCol w="1223962"/>
              </a:tblGrid>
              <a:tr h="5207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ИАФ.6</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Двусторонняя аутентификация</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7477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ИАФ.7</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Защита аутентификационной информации при передаче</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412875"/>
          <a:ext cx="8291512" cy="3122486"/>
        </p:xfrm>
        <a:graphic>
          <a:graphicData uri="http://schemas.openxmlformats.org/drawingml/2006/table">
            <a:tbl>
              <a:tblPr/>
              <a:tblGrid>
                <a:gridCol w="1658937"/>
                <a:gridCol w="2589213"/>
                <a:gridCol w="1081087"/>
                <a:gridCol w="1303338"/>
                <a:gridCol w="1658937"/>
              </a:tblGrid>
              <a:tr h="936625">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254000">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06388">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II. Управление доступом (УПД)</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4460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УПД.0</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Разработка политики управления доступом</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6207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УПД.1</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Управление учетными записями пользователей</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581525"/>
          <a:ext cx="8302625" cy="1295400"/>
        </p:xfrm>
        <a:graphic>
          <a:graphicData uri="http://schemas.openxmlformats.org/drawingml/2006/table">
            <a:tbl>
              <a:tblPr/>
              <a:tblGrid>
                <a:gridCol w="1717675"/>
                <a:gridCol w="2530475"/>
                <a:gridCol w="1081087"/>
                <a:gridCol w="1327150"/>
                <a:gridCol w="1646238"/>
              </a:tblGrid>
              <a:tr h="6921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УПД.2</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Реализация политик управления доступом</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6032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УПД.3</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Доверенная загрузка</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268413"/>
          <a:ext cx="8291512" cy="2787650"/>
        </p:xfrm>
        <a:graphic>
          <a:graphicData uri="http://schemas.openxmlformats.org/drawingml/2006/table">
            <a:tbl>
              <a:tblPr/>
              <a:tblGrid>
                <a:gridCol w="1658937"/>
                <a:gridCol w="2733675"/>
                <a:gridCol w="1079500"/>
                <a:gridCol w="1160463"/>
                <a:gridCol w="1658937"/>
              </a:tblGrid>
              <a:tr h="792163">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277813">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69888">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II. Управление доступом (УПД)</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5556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УПД.4</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Разделение полномочий (ролей) пользователей</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6270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УПД.5</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Назначение минимально необходимых прав и привилегий</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076700"/>
          <a:ext cx="8302625" cy="2160588"/>
        </p:xfrm>
        <a:graphic>
          <a:graphicData uri="http://schemas.openxmlformats.org/drawingml/2006/table">
            <a:tbl>
              <a:tblPr/>
              <a:tblGrid>
                <a:gridCol w="1717675"/>
                <a:gridCol w="2674937"/>
                <a:gridCol w="1079500"/>
                <a:gridCol w="1184275"/>
                <a:gridCol w="1646238"/>
              </a:tblGrid>
              <a:tr h="11128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УПД.6</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Ограничение неуспешных попыток доступа в информационную (автоматизированную) систему</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0477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УПД.7</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Предупреждение пользователя при его доступе к информационным ресурсам</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981075"/>
          <a:ext cx="8291512" cy="3433509"/>
        </p:xfrm>
        <a:graphic>
          <a:graphicData uri="http://schemas.openxmlformats.org/drawingml/2006/table">
            <a:tbl>
              <a:tblPr/>
              <a:tblGrid>
                <a:gridCol w="1658937"/>
                <a:gridCol w="2805113"/>
                <a:gridCol w="936625"/>
                <a:gridCol w="1231900"/>
                <a:gridCol w="1658937"/>
              </a:tblGrid>
              <a:tr h="936625">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311150">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73063">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II. Управление доступом (УПД)</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9906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УПД.8</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Оповещение пользователя при успешном входе о предыдущем доступе к информационной (автоматизированной) системе</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7016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УПД.9</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Ограничение числа параллельных сеансов доступа</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437063"/>
          <a:ext cx="8302625" cy="1802257"/>
        </p:xfrm>
        <a:graphic>
          <a:graphicData uri="http://schemas.openxmlformats.org/drawingml/2006/table">
            <a:tbl>
              <a:tblPr/>
              <a:tblGrid>
                <a:gridCol w="1717675"/>
                <a:gridCol w="2746375"/>
                <a:gridCol w="936625"/>
                <a:gridCol w="1255712"/>
                <a:gridCol w="1646238"/>
              </a:tblGrid>
              <a:tr h="9366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УПД.10</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Блокирование сеанса доступа пользователя при неактивности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7318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УПД.11</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Управление действиями пользователей до идентификации и аутентификации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341438"/>
          <a:ext cx="8291512" cy="3083371"/>
        </p:xfrm>
        <a:graphic>
          <a:graphicData uri="http://schemas.openxmlformats.org/drawingml/2006/table">
            <a:tbl>
              <a:tblPr/>
              <a:tblGrid>
                <a:gridCol w="1389062"/>
                <a:gridCol w="269875"/>
                <a:gridCol w="2341563"/>
                <a:gridCol w="974725"/>
                <a:gridCol w="1657350"/>
                <a:gridCol w="1658937"/>
              </a:tblGrid>
              <a:tr h="806450">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hMerge="1">
                  <a:txBody>
                    <a:bodyPr/>
                    <a:lstStyle/>
                    <a:p>
                      <a:endParaRPr lang="ru-RU"/>
                    </a:p>
                  </a:txBody>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354013">
                <a:tc vMerge="1">
                  <a:txBody>
                    <a:bodyPr/>
                    <a:lstStyle/>
                    <a:p>
                      <a:endParaRPr lang="ru-RU"/>
                    </a:p>
                  </a:txBody>
                  <a:tcPr/>
                </a:tc>
                <a:tc gridSpan="2" vMerge="1">
                  <a:txBody>
                    <a:bodyPr/>
                    <a:lstStyle/>
                    <a:p>
                      <a:endParaRPr lang="ru-RU"/>
                    </a:p>
                  </a:txBody>
                  <a:tcPr/>
                </a:tc>
                <a:tc hMerge="1"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501650">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II. Управление доступом (УПД)</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63976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УПД.12</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Управление атрибутами безопасности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722313">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УПД.13</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Реализация защищенного удаленного доступа</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437063"/>
          <a:ext cx="8302625" cy="1295400"/>
        </p:xfrm>
        <a:graphic>
          <a:graphicData uri="http://schemas.openxmlformats.org/drawingml/2006/table">
            <a:tbl>
              <a:tblPr/>
              <a:tblGrid>
                <a:gridCol w="1717675"/>
                <a:gridCol w="2325687"/>
                <a:gridCol w="966788"/>
                <a:gridCol w="1646237"/>
                <a:gridCol w="1646238"/>
              </a:tblGrid>
              <a:tr h="12954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УПД.14</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Контроль доступа из внешних информационных (автоматизированных) систем</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1196975"/>
          <a:ext cx="8291512" cy="3046858"/>
        </p:xfrm>
        <a:graphic>
          <a:graphicData uri="http://schemas.openxmlformats.org/drawingml/2006/table">
            <a:tbl>
              <a:tblPr/>
              <a:tblGrid>
                <a:gridCol w="1389062"/>
                <a:gridCol w="2859088"/>
                <a:gridCol w="727075"/>
                <a:gridCol w="1657350"/>
                <a:gridCol w="1658937"/>
              </a:tblGrid>
              <a:tr h="792163">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315913">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79413">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III. Ограничение программной среды (ОПС)</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5699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ОПС.0</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Разработка политики ограничения программной среды</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6429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ОПС.1</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Управление запуском (обращениями) компонентов программного обеспечения</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rgbClr val="000000"/>
                        </a:solidFill>
                        <a:effectLst/>
                        <a:latin typeface="Arial" charset="0"/>
                        <a:cs typeface="Arial"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468313" y="4221163"/>
          <a:ext cx="8207375" cy="1800225"/>
        </p:xfrm>
        <a:graphic>
          <a:graphicData uri="http://schemas.openxmlformats.org/drawingml/2006/table">
            <a:tbl>
              <a:tblPr/>
              <a:tblGrid>
                <a:gridCol w="1366837"/>
                <a:gridCol w="2881313"/>
                <a:gridCol w="704850"/>
                <a:gridCol w="1627187"/>
                <a:gridCol w="1627188"/>
              </a:tblGrid>
              <a:tr h="12065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ОПС.2</a:t>
                      </a:r>
                      <a:endParaRPr kumimoji="0" lang="ru-RU" sz="1400" b="0" i="0" u="none" strike="noStrike" cap="none" normalizeH="0" baseline="0" smtClean="0">
                        <a:ln>
                          <a:noFill/>
                        </a:ln>
                        <a:solidFill>
                          <a:srgbClr val="FFFFFF"/>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Управление установкой (инсталляцией) компонентов программного обеспечения</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5937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ОПС.3</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Управление временными файлами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337"/>
          </a:xfrm>
        </p:spPr>
        <p:txBody>
          <a:bodyPr/>
          <a:lstStyle/>
          <a:p>
            <a:pPr>
              <a:defRPr/>
            </a:pPr>
            <a:r>
              <a:rPr lang="ru-RU" sz="2000" b="1" dirty="0" smtClean="0">
                <a:solidFill>
                  <a:schemeClr val="accent2">
                    <a:lumMod val="50000"/>
                  </a:schemeClr>
                </a:solidFill>
              </a:rPr>
              <a:t/>
            </a:r>
            <a:br>
              <a:rPr lang="ru-RU" sz="2000" b="1" dirty="0" smtClean="0">
                <a:solidFill>
                  <a:schemeClr val="accent2">
                    <a:lumMod val="50000"/>
                  </a:schemeClr>
                </a:solidFill>
              </a:rPr>
            </a:br>
            <a:r>
              <a:rPr lang="ru-RU" sz="2000" b="1" dirty="0" smtClean="0">
                <a:solidFill>
                  <a:schemeClr val="accent2">
                    <a:lumMod val="50000"/>
                  </a:schemeClr>
                </a:solidFill>
              </a:rPr>
              <a:t/>
            </a:r>
            <a:br>
              <a:rPr lang="ru-RU" sz="2000" b="1" dirty="0" smtClean="0">
                <a:solidFill>
                  <a:schemeClr val="accent2">
                    <a:lumMod val="50000"/>
                  </a:schemeClr>
                </a:solidFill>
              </a:rPr>
            </a:br>
            <a:endParaRPr lang="ru-RU" dirty="0">
              <a:solidFill>
                <a:schemeClr val="accent2">
                  <a:lumMod val="50000"/>
                </a:schemeClr>
              </a:solidFill>
            </a:endParaRPr>
          </a:p>
        </p:txBody>
      </p:sp>
      <p:graphicFrame>
        <p:nvGraphicFramePr>
          <p:cNvPr id="4" name="Таблица 3"/>
          <p:cNvGraphicFramePr>
            <a:graphicFrameLocks noGrp="1"/>
          </p:cNvGraphicFramePr>
          <p:nvPr/>
        </p:nvGraphicFramePr>
        <p:xfrm>
          <a:off x="395288" y="836613"/>
          <a:ext cx="8291512" cy="3248025"/>
        </p:xfrm>
        <a:graphic>
          <a:graphicData uri="http://schemas.openxmlformats.org/drawingml/2006/table">
            <a:tbl>
              <a:tblPr/>
              <a:tblGrid>
                <a:gridCol w="1439862"/>
                <a:gridCol w="2560638"/>
                <a:gridCol w="974725"/>
                <a:gridCol w="1657350"/>
                <a:gridCol w="1658937"/>
              </a:tblGrid>
              <a:tr h="1079500">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Обозначение и номер меры</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Меры обеспечения безопасности значимого объекта</a:t>
                      </a: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Times New Roman" pitchFamily="18" charset="0"/>
                          <a:cs typeface="Times New Roman" pitchFamily="18" charset="0"/>
                        </a:rPr>
                        <a:t>Категория значимости</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400" b="1" i="0" u="none" strike="noStrike" cap="none" normalizeH="0" baseline="0" smtClean="0">
                        <a:ln>
                          <a:noFill/>
                        </a:ln>
                        <a:solidFill>
                          <a:srgbClr val="12065A"/>
                        </a:solidFill>
                        <a:effectLst/>
                        <a:latin typeface="Times New Roman" pitchFamily="18" charset="0"/>
                        <a:cs typeface="Times New Roman" pitchFamily="18" charset="0"/>
                      </a:endParaRPr>
                    </a:p>
                  </a:txBody>
                  <a:tcPr marL="39370" marR="39370" marT="64770" marB="6477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r>
              <a:tr h="134938">
                <a:tc vMerge="1">
                  <a:txBody>
                    <a:bodyPr/>
                    <a:lstStyle/>
                    <a:p>
                      <a:endParaRPr lang="ru-RU"/>
                    </a:p>
                  </a:txBody>
                  <a:tcPr/>
                </a:tc>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3</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smtClean="0">
                          <a:ln>
                            <a:noFill/>
                          </a:ln>
                          <a:solidFill>
                            <a:srgbClr val="12065A"/>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369888">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IV. Защита машинных носителей информации (ЗНИ)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5556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ЗНИ.0</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Разработка политики защиты машинных носителей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r h="6270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ЗНИ.1</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Учет машинных носителей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6FF"/>
                    </a:solidFill>
                  </a:tcPr>
                </a:tc>
              </a:tr>
            </a:tbl>
          </a:graphicData>
        </a:graphic>
      </p:graphicFrame>
      <p:graphicFrame>
        <p:nvGraphicFramePr>
          <p:cNvPr id="5" name="Таблица 4"/>
          <p:cNvGraphicFramePr>
            <a:graphicFrameLocks noGrp="1"/>
          </p:cNvGraphicFramePr>
          <p:nvPr/>
        </p:nvGraphicFramePr>
        <p:xfrm>
          <a:off x="395288" y="4149725"/>
          <a:ext cx="8302625" cy="2190750"/>
        </p:xfrm>
        <a:graphic>
          <a:graphicData uri="http://schemas.openxmlformats.org/drawingml/2006/table">
            <a:tbl>
              <a:tblPr/>
              <a:tblGrid>
                <a:gridCol w="1439862"/>
                <a:gridCol w="2603500"/>
                <a:gridCol w="966788"/>
                <a:gridCol w="1646237"/>
                <a:gridCol w="1646238"/>
              </a:tblGrid>
              <a:tr h="10652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ЗНИ.2</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12065A"/>
                          </a:solidFill>
                          <a:effectLst/>
                          <a:latin typeface="Times New Roman" pitchFamily="18" charset="0"/>
                          <a:cs typeface="Times New Roman" pitchFamily="18" charset="0"/>
                        </a:rPr>
                        <a:t>Управление физическим доступом к машинным носителям информации</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200" b="1" i="0" u="none" strike="noStrike" cap="none" normalizeH="0" baseline="0" smtClean="0">
                          <a:ln>
                            <a:noFill/>
                          </a:ln>
                          <a:solidFill>
                            <a:srgbClr val="12065A"/>
                          </a:solidFill>
                          <a:effectLst/>
                          <a:latin typeface="Times New Roman" pitchFamily="18" charset="0"/>
                          <a:cs typeface="Times New Roman" pitchFamily="18" charset="0"/>
                        </a:rPr>
                        <a:t>+</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1255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ЗНИ.3</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Times New Roman" pitchFamily="18" charset="0"/>
                          <a:cs typeface="Times New Roman" pitchFamily="18" charset="0"/>
                        </a:rPr>
                        <a:t>Контроль перемещения машинных носителей информации за пределы контролируемой зоны</a:t>
                      </a: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ru-RU" sz="1200" b="0" i="0" u="none" strike="noStrike" cap="none" normalizeH="0" baseline="0" smtClean="0">
                        <a:ln>
                          <a:noFill/>
                        </a:ln>
                        <a:solidFill>
                          <a:srgbClr val="000000"/>
                        </a:solidFill>
                        <a:effectLst/>
                        <a:latin typeface="Times New Roman" pitchFamily="18" charset="0"/>
                        <a:cs typeface="Times New Roman" pitchFamily="18" charset="0"/>
                      </a:endParaRPr>
                    </a:p>
                  </a:txBody>
                  <a:tcPr marL="39370" marR="39370" marT="64770" marB="6477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CFF"/>
                    </a:solidFill>
                  </a:tcPr>
                </a:tc>
              </a:tr>
            </a:tbl>
          </a:graphicData>
        </a:graphic>
      </p:graphicFrame>
    </p:spTree>
  </p:cSld>
  <p:clrMapOvr>
    <a:masterClrMapping/>
  </p:clrMapOvr>
</p:sld>
</file>

<file path=ppt/theme/theme1.xml><?xml version="1.0" encoding="utf-8"?>
<a:theme xmlns:a="http://schemas.openxmlformats.org/drawingml/2006/main" name="Оформление по умолчанию">
  <a:themeElements>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11249</TotalTime>
  <Words>9117</Words>
  <Application>Microsoft Office PowerPoint</Application>
  <PresentationFormat>Экран (4:3)</PresentationFormat>
  <Paragraphs>1519</Paragraphs>
  <Slides>137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137</vt:i4>
      </vt:variant>
    </vt:vector>
  </HeadingPairs>
  <TitlesOfParts>
    <vt:vector size="141" baseType="lpstr">
      <vt:lpstr>Arial</vt:lpstr>
      <vt:lpstr>Calibri</vt:lpstr>
      <vt:lpstr>Times New Roman</vt:lpstr>
      <vt:lpstr>Оформление по умолчанию</vt:lpstr>
      <vt:lpstr>Технологии обеспечения информационной безопасности</vt:lpstr>
      <vt:lpstr>                </vt:lpstr>
      <vt:lpstr>Презентация PowerPoint</vt:lpstr>
      <vt:lpstr>Презентация PowerPoint</vt:lpstr>
      <vt:lpstr>           Утверждены приказом ФСТЭК России от 25 декабря 2017 г. N 239   ТРЕБОВАНИЯ ПО ОБЕСПЕЧЕНИЮ БЕЗОПАСНОСТИ ЗНАЧИМЫХ ОБЪЕКТОВ КРИТИЧЕСКОЙ ИНФОРМАЦИОННОЙ ИНФРАСТРУКТУРЫ  РОССИЙСКОЙ ФЕДЕРАЦИИ   I. Общие-положения  1. Настоящие Требования разработаны в соответствии с Федеральным законом от 26 июля 2017 г. N 187-ФЗ "О безопасности критической информационной инфраструктуры Российской Федерации" и направлены на обеспечение устойчивого функционирования значимых объектов критической информационной инфраструктуры Российской Федерации (далее - значимые объекты, критическая информационная инфраструктура) при проведении в отношении них компьютерных атак.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СОСТАВ МЕР  ПО ОБЕСПЕЧЕНИЮ БЕЗОПАСНОСТИ  ДЛЯ ЗНАЧИМОГО ОБЪЕКТА СООТВЕТСТВУЮЩЕЙ КАТЕГОРИИ ЗНАЧИМОСТИ </vt:lpstr>
      <vt:lpstr>  СОСТАВ МЕР  ПО ОБЕСПЕЧЕНИЮ БЕЗОПАСНОСТИ  ДЛЯ ЗНАЧИМОГО ОБЪЕКТА СООТВЕТСТВУЮЩЕЙ КАТЕГОРИИ ЗНАЧИМОСТИ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 мера обеспечения безопасности включена в базовый набор мер для соответствующей категории значимого объекта.  Меры обеспечения безопасности, не обозначенные знаком "+", применяются при адаптации и дополнении базового набора мер, а также при разработке компенсирующих мер в значимом объекте критической информационной инфраструктуры соответствующей категории значимости.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Протоколы транспортного и прикладного уровней</dc:title>
  <dc:creator>Оля</dc:creator>
  <cp:lastModifiedBy>Certified Windows</cp:lastModifiedBy>
  <cp:revision>917</cp:revision>
  <dcterms:created xsi:type="dcterms:W3CDTF">1999-08-17T22:35:22Z</dcterms:created>
  <dcterms:modified xsi:type="dcterms:W3CDTF">2018-12-27T02:04:19Z</dcterms:modified>
</cp:coreProperties>
</file>